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ov" ContentType="video/unknown"/>
  <Override PartName="/ppt/media/media2.mov" ContentType="video/unknown"/>
  <Override PartName="/ppt/media/media3.mov" ContentType="video/unknown"/>
  <Override PartName="/ppt/media/media4.mov" ContentType="video/unknown"/>
  <Override PartName="/ppt/media/media1.mp3" ContentType="audio/unknown"/>
  <Override PartName="/ppt/media/media5.mov" ContentType="video/unknown"/>
  <Override PartName="/ppt/media/media6.mov" ContentType="video/unknown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5.mov"/><Relationship Id="rId3" Type="http://schemas.microsoft.com/office/2007/relationships/media" Target="../media/media5.mov"/><Relationship Id="rId4" Type="http://schemas.openxmlformats.org/officeDocument/2006/relationships/image" Target="../media/image6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6.mov"/><Relationship Id="rId3" Type="http://schemas.microsoft.com/office/2007/relationships/media" Target="../media/media6.mov"/><Relationship Id="rId4" Type="http://schemas.openxmlformats.org/officeDocument/2006/relationships/image" Target="../media/image67.png"/><Relationship Id="rId5" Type="http://schemas.openxmlformats.org/officeDocument/2006/relationships/image" Target="../media/image6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5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7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5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73.png"/><Relationship Id="rId10" Type="http://schemas.openxmlformats.org/officeDocument/2006/relationships/image" Target="../media/image76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1.tif"/><Relationship Id="rId9" Type="http://schemas.openxmlformats.org/officeDocument/2006/relationships/image" Target="../media/image88.png"/><Relationship Id="rId10" Type="http://schemas.openxmlformats.org/officeDocument/2006/relationships/image" Target="../media/image8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png"/><Relationship Id="rId5" Type="http://schemas.openxmlformats.org/officeDocument/2006/relationships/video" Target="../media/media2.mov"/><Relationship Id="rId6" Type="http://schemas.microsoft.com/office/2007/relationships/media" Target="../media/media2.mov"/><Relationship Id="rId7" Type="http://schemas.openxmlformats.org/officeDocument/2006/relationships/image" Target="../media/image2.png"/><Relationship Id="rId8" Type="http://schemas.openxmlformats.org/officeDocument/2006/relationships/video" Target="../media/media3.mov"/><Relationship Id="rId9" Type="http://schemas.microsoft.com/office/2007/relationships/media" Target="../media/media3.mov"/><Relationship Id="rId10" Type="http://schemas.openxmlformats.org/officeDocument/2006/relationships/image" Target="../media/image3.png"/><Relationship Id="rId11" Type="http://schemas.openxmlformats.org/officeDocument/2006/relationships/video" Target="../media/media4.mov"/><Relationship Id="rId12" Type="http://schemas.microsoft.com/office/2007/relationships/media" Target="../media/media4.mov"/><Relationship Id="rId1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3.jpeg"/><Relationship Id="rId4" Type="http://schemas.openxmlformats.org/officeDocument/2006/relationships/image" Target="../media/image10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e Welt der partiellen…"/>
          <p:cNvSpPr txBox="1"/>
          <p:nvPr>
            <p:ph type="ctrTitle"/>
          </p:nvPr>
        </p:nvSpPr>
        <p:spPr>
          <a:xfrm>
            <a:off x="1206498" y="796503"/>
            <a:ext cx="21971004" cy="46482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  <a:latin typeface="Kannada MN"/>
                <a:ea typeface="Kannada MN"/>
                <a:cs typeface="Kannada MN"/>
                <a:sym typeface="Kannada MN"/>
              </a:defRPr>
            </a:pPr>
            <a:r>
              <a:t>Die Welt der partiellen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  <a:latin typeface="Kannada MN"/>
                <a:ea typeface="Kannada MN"/>
                <a:cs typeface="Kannada MN"/>
                <a:sym typeface="Kannada MN"/>
              </a:defRPr>
            </a:pPr>
            <a:r>
              <a:t>Differenzialgleichungen</a:t>
            </a:r>
          </a:p>
        </p:txBody>
      </p:sp>
      <p:sp>
        <p:nvSpPr>
          <p:cNvPr id="152" name="Gaëtan Borot"/>
          <p:cNvSpPr txBox="1"/>
          <p:nvPr/>
        </p:nvSpPr>
        <p:spPr>
          <a:xfrm>
            <a:off x="1206498" y="6843994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b="1" spc="-100" sz="5000">
                <a:solidFill>
                  <a:srgbClr val="000000"/>
                </a:solidFill>
                <a:latin typeface="Kannada MN"/>
                <a:ea typeface="Kannada MN"/>
                <a:cs typeface="Kannada MN"/>
                <a:sym typeface="Kannada MN"/>
              </a:defRPr>
            </a:lvl1pPr>
          </a:lstStyle>
          <a:p>
            <a:pPr/>
            <a:r>
              <a:t>Gaëtan Borot</a:t>
            </a:r>
          </a:p>
        </p:txBody>
      </p:sp>
      <p:pic>
        <p:nvPicPr>
          <p:cNvPr id="153" name="HULogoblau.jpg" descr="HULogobla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55202" y="8901273"/>
            <a:ext cx="3454401" cy="349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Institut für Mathematik &amp; Institut für Physik"/>
          <p:cNvSpPr txBox="1"/>
          <p:nvPr/>
        </p:nvSpPr>
        <p:spPr>
          <a:xfrm>
            <a:off x="1206498" y="7738395"/>
            <a:ext cx="12416569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spc="-79" sz="4000">
                <a:solidFill>
                  <a:srgbClr val="000000"/>
                </a:solidFill>
                <a:latin typeface="Kannada MN"/>
                <a:ea typeface="Kannada MN"/>
                <a:cs typeface="Kannada MN"/>
                <a:sym typeface="Kannada MN"/>
              </a:defRPr>
            </a:lvl1pPr>
          </a:lstStyle>
          <a:p>
            <a:pPr/>
            <a:r>
              <a:t>Institut für Mathematik &amp; Institut für Physik</a:t>
            </a:r>
          </a:p>
        </p:txBody>
      </p:sp>
      <p:sp>
        <p:nvSpPr>
          <p:cNvPr id="155" name="Tag der Mathematik — 6. Mai 2023"/>
          <p:cNvSpPr txBox="1"/>
          <p:nvPr/>
        </p:nvSpPr>
        <p:spPr>
          <a:xfrm>
            <a:off x="1380300" y="-2220502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spc="-100" sz="5000">
                <a:solidFill>
                  <a:srgbClr val="929292"/>
                </a:solidFill>
                <a:latin typeface="Kannada MN"/>
                <a:ea typeface="Kannada MN"/>
                <a:cs typeface="Kannada MN"/>
                <a:sym typeface="Kannada MN"/>
              </a:defRPr>
            </a:lvl1pPr>
          </a:lstStyle>
          <a:p>
            <a:pPr/>
            <a:r>
              <a:t>Tag der Mathematik — 6. Mai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1" name="2   Infinitesimale Variationen von Funktion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   Infinitesimale Variationen von Funktionen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9446" y="2343527"/>
            <a:ext cx="9525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2275" y="2343527"/>
            <a:ext cx="9017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und            sind auch Funktionen von (x,t) …"/>
          <p:cNvSpPr txBox="1"/>
          <p:nvPr/>
        </p:nvSpPr>
        <p:spPr>
          <a:xfrm>
            <a:off x="2665369" y="1738230"/>
            <a:ext cx="112474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und            sind auch Funktionen von (x,t) …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1973" y="7797686"/>
            <a:ext cx="31750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Profil steigt"/>
          <p:cNvSpPr txBox="1"/>
          <p:nvPr/>
        </p:nvSpPr>
        <p:spPr>
          <a:xfrm>
            <a:off x="3868821" y="8121298"/>
            <a:ext cx="112474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Profil steigt</a:t>
            </a:r>
          </a:p>
        </p:txBody>
      </p:sp>
      <p:pic>
        <p:nvPicPr>
          <p:cNvPr id="34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467286" y="7797686"/>
            <a:ext cx="31750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(in die Richtung —&gt;)"/>
          <p:cNvSpPr txBox="1"/>
          <p:nvPr/>
        </p:nvSpPr>
        <p:spPr>
          <a:xfrm>
            <a:off x="2934341" y="8858117"/>
            <a:ext cx="112474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(in die Richtung —&gt;)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7443461" y="4161237"/>
            <a:ext cx="9111916" cy="2131759"/>
            <a:chOff x="0" y="0"/>
            <a:chExt cx="9111915" cy="2131758"/>
          </a:xfrm>
        </p:grpSpPr>
        <p:grpSp>
          <p:nvGrpSpPr>
            <p:cNvPr id="358" name="Group"/>
            <p:cNvGrpSpPr/>
            <p:nvPr/>
          </p:nvGrpSpPr>
          <p:grpSpPr>
            <a:xfrm>
              <a:off x="-1" y="0"/>
              <a:ext cx="9111917" cy="2131759"/>
              <a:chOff x="0" y="0"/>
              <a:chExt cx="9111915" cy="2131758"/>
            </a:xfrm>
          </p:grpSpPr>
          <p:sp>
            <p:nvSpPr>
              <p:cNvPr id="349" name="Line"/>
              <p:cNvSpPr/>
              <p:nvPr/>
            </p:nvSpPr>
            <p:spPr>
              <a:xfrm>
                <a:off x="166936" y="823335"/>
                <a:ext cx="8776165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" name="Line"/>
              <p:cNvSpPr/>
              <p:nvPr/>
            </p:nvSpPr>
            <p:spPr>
              <a:xfrm flipV="1">
                <a:off x="146708" y="100653"/>
                <a:ext cx="1" cy="13905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" name="Line"/>
              <p:cNvSpPr/>
              <p:nvPr/>
            </p:nvSpPr>
            <p:spPr>
              <a:xfrm flipV="1">
                <a:off x="8965207" y="77428"/>
                <a:ext cx="1" cy="139051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" name="Oval"/>
              <p:cNvSpPr/>
              <p:nvPr/>
            </p:nvSpPr>
            <p:spPr>
              <a:xfrm>
                <a:off x="0" y="652213"/>
                <a:ext cx="293417" cy="343926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53" name="Oval"/>
              <p:cNvSpPr/>
              <p:nvPr/>
            </p:nvSpPr>
            <p:spPr>
              <a:xfrm>
                <a:off x="8818498" y="651373"/>
                <a:ext cx="293418" cy="34392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54" name="Line"/>
              <p:cNvSpPr/>
              <p:nvPr/>
            </p:nvSpPr>
            <p:spPr>
              <a:xfrm>
                <a:off x="154021" y="0"/>
                <a:ext cx="8814899" cy="112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03" fill="norm" stroke="1" extrusionOk="0">
                    <a:moveTo>
                      <a:pt x="0" y="13654"/>
                    </a:moveTo>
                    <a:cubicBezTo>
                      <a:pt x="493" y="3620"/>
                      <a:pt x="1562" y="-1748"/>
                      <a:pt x="2616" y="513"/>
                    </a:cubicBezTo>
                    <a:cubicBezTo>
                      <a:pt x="3615" y="2656"/>
                      <a:pt x="4337" y="11309"/>
                      <a:pt x="5261" y="15671"/>
                    </a:cubicBezTo>
                    <a:cubicBezTo>
                      <a:pt x="6109" y="19672"/>
                      <a:pt x="7061" y="19852"/>
                      <a:pt x="7978" y="18292"/>
                    </a:cubicBezTo>
                    <a:cubicBezTo>
                      <a:pt x="9414" y="15848"/>
                      <a:pt x="10798" y="9241"/>
                      <a:pt x="12254" y="10544"/>
                    </a:cubicBezTo>
                    <a:cubicBezTo>
                      <a:pt x="13181" y="11373"/>
                      <a:pt x="14071" y="15433"/>
                      <a:pt x="15002" y="14782"/>
                    </a:cubicBezTo>
                    <a:cubicBezTo>
                      <a:pt x="15723" y="14277"/>
                      <a:pt x="16389" y="10986"/>
                      <a:pt x="17079" y="8763"/>
                    </a:cubicBezTo>
                    <a:cubicBezTo>
                      <a:pt x="17960" y="5919"/>
                      <a:pt x="18889" y="4814"/>
                      <a:pt x="19801" y="6236"/>
                    </a:cubicBezTo>
                    <a:cubicBezTo>
                      <a:pt x="20433" y="7221"/>
                      <a:pt x="21043" y="9404"/>
                      <a:pt x="21600" y="12680"/>
                    </a:cubicBezTo>
                  </a:path>
                </a:pathLst>
              </a:custGeom>
              <a:noFill/>
              <a:ln w="50800" cap="flat">
                <a:solidFill>
                  <a:schemeClr val="accent4">
                    <a:hueOff val="-1247790"/>
                    <a:lumOff val="-12326"/>
                    <a:alpha val="37617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355" name="Image" descr="Imag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34009" y="1728510"/>
                <a:ext cx="225399" cy="4032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6" name="Image" descr="Imag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8846577" y="1728510"/>
                <a:ext cx="237261" cy="4032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7" name="Image" descr="Image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980567" y="1215997"/>
                <a:ext cx="249125" cy="278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59" name="Line"/>
            <p:cNvSpPr/>
            <p:nvPr/>
          </p:nvSpPr>
          <p:spPr>
            <a:xfrm>
              <a:off x="179163" y="259754"/>
              <a:ext cx="8813760" cy="110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7" fill="norm" stroke="1" extrusionOk="0">
                  <a:moveTo>
                    <a:pt x="0" y="0"/>
                  </a:moveTo>
                  <a:cubicBezTo>
                    <a:pt x="1031" y="1772"/>
                    <a:pt x="1968" y="5806"/>
                    <a:pt x="2689" y="11583"/>
                  </a:cubicBezTo>
                  <a:cubicBezTo>
                    <a:pt x="3072" y="14646"/>
                    <a:pt x="3412" y="18269"/>
                    <a:pt x="3947" y="19596"/>
                  </a:cubicBezTo>
                  <a:cubicBezTo>
                    <a:pt x="4755" y="21600"/>
                    <a:pt x="5539" y="17742"/>
                    <a:pt x="6270" y="14387"/>
                  </a:cubicBezTo>
                  <a:cubicBezTo>
                    <a:pt x="6590" y="12918"/>
                    <a:pt x="6919" y="11552"/>
                    <a:pt x="7255" y="10302"/>
                  </a:cubicBezTo>
                  <a:cubicBezTo>
                    <a:pt x="7696" y="8664"/>
                    <a:pt x="8153" y="7219"/>
                    <a:pt x="8639" y="6615"/>
                  </a:cubicBezTo>
                  <a:cubicBezTo>
                    <a:pt x="9073" y="6076"/>
                    <a:pt x="9514" y="6226"/>
                    <a:pt x="9953" y="6403"/>
                  </a:cubicBezTo>
                  <a:cubicBezTo>
                    <a:pt x="10361" y="6567"/>
                    <a:pt x="10774" y="6763"/>
                    <a:pt x="11153" y="7901"/>
                  </a:cubicBezTo>
                  <a:cubicBezTo>
                    <a:pt x="11577" y="9171"/>
                    <a:pt x="11930" y="11543"/>
                    <a:pt x="12365" y="12587"/>
                  </a:cubicBezTo>
                  <a:cubicBezTo>
                    <a:pt x="12701" y="13394"/>
                    <a:pt x="13059" y="13348"/>
                    <a:pt x="13410" y="13125"/>
                  </a:cubicBezTo>
                  <a:cubicBezTo>
                    <a:pt x="13958" y="12779"/>
                    <a:pt x="14503" y="12009"/>
                    <a:pt x="14999" y="10235"/>
                  </a:cubicBezTo>
                  <a:cubicBezTo>
                    <a:pt x="15455" y="8602"/>
                    <a:pt x="15858" y="6150"/>
                    <a:pt x="16342" y="5034"/>
                  </a:cubicBezTo>
                  <a:cubicBezTo>
                    <a:pt x="16748" y="4101"/>
                    <a:pt x="17185" y="4169"/>
                    <a:pt x="17575" y="5411"/>
                  </a:cubicBezTo>
                  <a:cubicBezTo>
                    <a:pt x="18037" y="6882"/>
                    <a:pt x="18374" y="9815"/>
                    <a:pt x="18776" y="12043"/>
                  </a:cubicBezTo>
                  <a:cubicBezTo>
                    <a:pt x="19026" y="13430"/>
                    <a:pt x="19301" y="14541"/>
                    <a:pt x="19593" y="15355"/>
                  </a:cubicBezTo>
                  <a:cubicBezTo>
                    <a:pt x="20235" y="17147"/>
                    <a:pt x="20934" y="17455"/>
                    <a:pt x="21600" y="16239"/>
                  </a:cubicBezTo>
                </a:path>
              </a:pathLst>
            </a:custGeom>
            <a:noFill/>
            <a:ln w="50800" cap="flat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361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141294" y="5231571"/>
            <a:ext cx="208280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171987" y="4454714"/>
            <a:ext cx="15367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Profil fällt"/>
          <p:cNvSpPr txBox="1"/>
          <p:nvPr/>
        </p:nvSpPr>
        <p:spPr>
          <a:xfrm>
            <a:off x="18457733" y="8121298"/>
            <a:ext cx="112474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Profil fällt</a:t>
            </a:r>
          </a:p>
        </p:txBody>
      </p:sp>
      <p:sp>
        <p:nvSpPr>
          <p:cNvPr id="364" name="Man kann ihnen die Operationen        und        nochmal anwenden …"/>
          <p:cNvSpPr txBox="1"/>
          <p:nvPr/>
        </p:nvSpPr>
        <p:spPr>
          <a:xfrm>
            <a:off x="772009" y="11846511"/>
            <a:ext cx="1848736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Man kann ihnen die Operationen        und        nochmal anwenden …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225821" y="12475678"/>
            <a:ext cx="5334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237503" y="12481511"/>
            <a:ext cx="4699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874969" y="7797686"/>
            <a:ext cx="31750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Profil bleibt ~konstant"/>
          <p:cNvSpPr txBox="1"/>
          <p:nvPr/>
        </p:nvSpPr>
        <p:spPr>
          <a:xfrm>
            <a:off x="9752505" y="8099286"/>
            <a:ext cx="112474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Profil bleibt ~konstant</a:t>
            </a:r>
          </a:p>
        </p:txBody>
      </p:sp>
      <p:sp>
        <p:nvSpPr>
          <p:cNvPr id="369" name="(lokale Min, Max, …)"/>
          <p:cNvSpPr txBox="1"/>
          <p:nvPr/>
        </p:nvSpPr>
        <p:spPr>
          <a:xfrm>
            <a:off x="9752505" y="8858117"/>
            <a:ext cx="112474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(lokale Min, Max, …)</a:t>
            </a:r>
          </a:p>
        </p:txBody>
      </p:sp>
      <p:pic>
        <p:nvPicPr>
          <p:cNvPr id="370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050468" y="6771422"/>
            <a:ext cx="49530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(in die Richtung —&gt;)"/>
          <p:cNvSpPr txBox="1"/>
          <p:nvPr/>
        </p:nvSpPr>
        <p:spPr>
          <a:xfrm>
            <a:off x="17570056" y="8858117"/>
            <a:ext cx="112474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(in die Richtung —&gt;)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ounded Rectangle"/>
          <p:cNvSpPr/>
          <p:nvPr/>
        </p:nvSpPr>
        <p:spPr>
          <a:xfrm>
            <a:off x="769069" y="8297540"/>
            <a:ext cx="23116804" cy="3545032"/>
          </a:xfrm>
          <a:prstGeom prst="roundRect">
            <a:avLst>
              <a:gd name="adj" fmla="val 5374"/>
            </a:avLst>
          </a:prstGeom>
          <a:solidFill>
            <a:srgbClr val="F9EB8A">
              <a:alpha val="51533"/>
            </a:srgbClr>
          </a:solidFill>
          <a:ln w="50800">
            <a:solidFill>
              <a:schemeClr val="accent4">
                <a:hueOff val="-1247790"/>
                <a:lumOff val="-12326"/>
                <a:alpha val="3761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4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5" name="2   Infinitesimale Variationen von Funktion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   Infinitesimale Variationen von Funktionen</a:t>
            </a:r>
          </a:p>
        </p:txBody>
      </p:sp>
      <p:sp>
        <p:nvSpPr>
          <p:cNvPr id="376" name="Die d’Alembertsche Gleichung"/>
          <p:cNvSpPr txBox="1"/>
          <p:nvPr/>
        </p:nvSpPr>
        <p:spPr>
          <a:xfrm>
            <a:off x="1193229" y="8711390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Die d’Alembertsche Gleichung</a:t>
            </a:r>
          </a:p>
        </p:txBody>
      </p:sp>
      <p:sp>
        <p:nvSpPr>
          <p:cNvPr id="377" name="je größer die Krümmung an einem Punkt der Saite, desto größer die Beschleunigung dieses Punktes"/>
          <p:cNvSpPr txBox="1"/>
          <p:nvPr/>
        </p:nvSpPr>
        <p:spPr>
          <a:xfrm>
            <a:off x="1608904" y="9952653"/>
            <a:ext cx="21767370" cy="1390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413955">
              <a:lnSpc>
                <a:spcPct val="150000"/>
              </a:lnSpc>
              <a:defRPr i="1" spc="-89" sz="4455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je größer die Krümmung an einem Punkt der Saite, desto größer die Beschleunigung dieses Punktes</a:t>
            </a:r>
          </a:p>
        </p:txBody>
      </p:sp>
      <p:pic>
        <p:nvPicPr>
          <p:cNvPr id="3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2750" y="9312723"/>
            <a:ext cx="5778500" cy="596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ausdrückt:"/>
          <p:cNvSpPr txBox="1"/>
          <p:nvPr/>
        </p:nvSpPr>
        <p:spPr>
          <a:xfrm>
            <a:off x="15462386" y="8711390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ausdrückt:</a:t>
            </a:r>
          </a:p>
        </p:txBody>
      </p:sp>
      <p:sp>
        <p:nvSpPr>
          <p:cNvPr id="380" name="… dann kann man ihnen die Operationen        und        nochmal anwenden …"/>
          <p:cNvSpPr txBox="1"/>
          <p:nvPr/>
        </p:nvSpPr>
        <p:spPr>
          <a:xfrm>
            <a:off x="1193229" y="1971225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89572">
              <a:lnSpc>
                <a:spcPct val="150000"/>
              </a:lnSpc>
              <a:defRPr spc="-88" sz="441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… dann kann man ihnen die Operationen        und        nochmal anwenden …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0474" y="2571823"/>
            <a:ext cx="5334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91181" y="2571823"/>
            <a:ext cx="4699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4568" y="4095217"/>
            <a:ext cx="608330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74418" y="5426483"/>
            <a:ext cx="59436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= Krümmung an Position x, Zeit t"/>
          <p:cNvSpPr txBox="1"/>
          <p:nvPr/>
        </p:nvSpPr>
        <p:spPr>
          <a:xfrm>
            <a:off x="8083162" y="3527220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= Krümmung an Position x, Zeit t </a:t>
            </a:r>
          </a:p>
        </p:txBody>
      </p:sp>
      <p:sp>
        <p:nvSpPr>
          <p:cNvPr id="386" name="= Beschleunigung an Position x, Zeit t"/>
          <p:cNvSpPr txBox="1"/>
          <p:nvPr/>
        </p:nvSpPr>
        <p:spPr>
          <a:xfrm>
            <a:off x="8083162" y="4842974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= Beschleunigung an Position x, Zeit 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und läuft a=50m"/>
          <p:cNvSpPr txBox="1"/>
          <p:nvPr/>
        </p:nvSpPr>
        <p:spPr>
          <a:xfrm>
            <a:off x="12158250" y="6212300"/>
            <a:ext cx="163211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und läuft a=50m</a:t>
            </a:r>
          </a:p>
        </p:txBody>
      </p:sp>
      <p:sp>
        <p:nvSpPr>
          <p:cNvPr id="389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0" name="3   Die neugierigen Tourist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   Die neugierigen Touristen</a:t>
            </a:r>
          </a:p>
        </p:txBody>
      </p:sp>
      <p:sp>
        <p:nvSpPr>
          <p:cNvPr id="391" name="Einblick in eine Modellierung"/>
          <p:cNvSpPr txBox="1"/>
          <p:nvPr/>
        </p:nvSpPr>
        <p:spPr>
          <a:xfrm>
            <a:off x="1193229" y="1741161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Einblick in eine Modellierung</a:t>
            </a:r>
          </a:p>
        </p:txBody>
      </p:sp>
      <p:sp>
        <p:nvSpPr>
          <p:cNvPr id="392" name="Line"/>
          <p:cNvSpPr/>
          <p:nvPr/>
        </p:nvSpPr>
        <p:spPr>
          <a:xfrm flipV="1">
            <a:off x="2520000" y="4583196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3" name="Line"/>
          <p:cNvSpPr/>
          <p:nvPr/>
        </p:nvSpPr>
        <p:spPr>
          <a:xfrm flipV="1">
            <a:off x="3240000" y="4583196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4" name="Line"/>
          <p:cNvSpPr/>
          <p:nvPr/>
        </p:nvSpPr>
        <p:spPr>
          <a:xfrm>
            <a:off x="2286731" y="11519999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5" name="Line"/>
          <p:cNvSpPr/>
          <p:nvPr/>
        </p:nvSpPr>
        <p:spPr>
          <a:xfrm flipV="1">
            <a:off x="3960000" y="4595896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6" name="Line"/>
          <p:cNvSpPr/>
          <p:nvPr/>
        </p:nvSpPr>
        <p:spPr>
          <a:xfrm flipV="1">
            <a:off x="4692700" y="4589546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7" name="Line"/>
          <p:cNvSpPr/>
          <p:nvPr/>
        </p:nvSpPr>
        <p:spPr>
          <a:xfrm flipV="1">
            <a:off x="5412699" y="4589546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8" name="Line"/>
          <p:cNvSpPr/>
          <p:nvPr/>
        </p:nvSpPr>
        <p:spPr>
          <a:xfrm flipV="1">
            <a:off x="6132699" y="4602246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99" name="Line"/>
          <p:cNvSpPr/>
          <p:nvPr/>
        </p:nvSpPr>
        <p:spPr>
          <a:xfrm flipV="1">
            <a:off x="6852699" y="4573671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0" name="Line"/>
          <p:cNvSpPr/>
          <p:nvPr/>
        </p:nvSpPr>
        <p:spPr>
          <a:xfrm flipV="1">
            <a:off x="7572700" y="4586371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1" name="Line"/>
          <p:cNvSpPr/>
          <p:nvPr/>
        </p:nvSpPr>
        <p:spPr>
          <a:xfrm flipV="1">
            <a:off x="8305400" y="4580021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2" name="Line"/>
          <p:cNvSpPr/>
          <p:nvPr/>
        </p:nvSpPr>
        <p:spPr>
          <a:xfrm flipV="1">
            <a:off x="9025399" y="4580021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3" name="Line"/>
          <p:cNvSpPr/>
          <p:nvPr/>
        </p:nvSpPr>
        <p:spPr>
          <a:xfrm>
            <a:off x="2286731" y="10080000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4" name="Line"/>
          <p:cNvSpPr/>
          <p:nvPr/>
        </p:nvSpPr>
        <p:spPr>
          <a:xfrm>
            <a:off x="2286731" y="10800000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5" name="Line"/>
          <p:cNvSpPr/>
          <p:nvPr/>
        </p:nvSpPr>
        <p:spPr>
          <a:xfrm>
            <a:off x="2286731" y="7920000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6" name="Line"/>
          <p:cNvSpPr/>
          <p:nvPr/>
        </p:nvSpPr>
        <p:spPr>
          <a:xfrm>
            <a:off x="2286731" y="8640000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7" name="Line"/>
          <p:cNvSpPr/>
          <p:nvPr/>
        </p:nvSpPr>
        <p:spPr>
          <a:xfrm>
            <a:off x="2286731" y="6480000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8" name="Line"/>
          <p:cNvSpPr/>
          <p:nvPr/>
        </p:nvSpPr>
        <p:spPr>
          <a:xfrm>
            <a:off x="2286731" y="7200000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9" name="Line"/>
          <p:cNvSpPr/>
          <p:nvPr/>
        </p:nvSpPr>
        <p:spPr>
          <a:xfrm>
            <a:off x="2286731" y="5759999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0" name="Line"/>
          <p:cNvSpPr/>
          <p:nvPr/>
        </p:nvSpPr>
        <p:spPr>
          <a:xfrm>
            <a:off x="2286731" y="5040000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1" name="Oval"/>
          <p:cNvSpPr/>
          <p:nvPr/>
        </p:nvSpPr>
        <p:spPr>
          <a:xfrm>
            <a:off x="6001647" y="7792101"/>
            <a:ext cx="262106" cy="255799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4513" y="12011487"/>
            <a:ext cx="304801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Line"/>
          <p:cNvSpPr/>
          <p:nvPr/>
        </p:nvSpPr>
        <p:spPr>
          <a:xfrm>
            <a:off x="2383748" y="12157537"/>
            <a:ext cx="749790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4" name="Line"/>
          <p:cNvSpPr/>
          <p:nvPr/>
        </p:nvSpPr>
        <p:spPr>
          <a:xfrm flipV="1">
            <a:off x="1857392" y="4306632"/>
            <a:ext cx="1" cy="7710867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420" y="3992422"/>
            <a:ext cx="2921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Zeit t = 0"/>
          <p:cNvSpPr txBox="1"/>
          <p:nvPr/>
        </p:nvSpPr>
        <p:spPr>
          <a:xfrm>
            <a:off x="12098166" y="3222182"/>
            <a:ext cx="1848736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Zeit t = 0 </a:t>
            </a:r>
          </a:p>
        </p:txBody>
      </p:sp>
      <p:sp>
        <p:nvSpPr>
          <p:cNvPr id="417" name="Line"/>
          <p:cNvSpPr/>
          <p:nvPr/>
        </p:nvSpPr>
        <p:spPr>
          <a:xfrm flipV="1">
            <a:off x="9872399" y="4719721"/>
            <a:ext cx="1" cy="71323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8" name="Line"/>
          <p:cNvSpPr/>
          <p:nvPr/>
        </p:nvSpPr>
        <p:spPr>
          <a:xfrm flipV="1">
            <a:off x="2350231" y="9345438"/>
            <a:ext cx="76919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9" name="Zwischen Zeit t und t + i"/>
          <p:cNvSpPr txBox="1"/>
          <p:nvPr/>
        </p:nvSpPr>
        <p:spPr>
          <a:xfrm>
            <a:off x="12098166" y="5245950"/>
            <a:ext cx="1848736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Zwischen Zeit t und t + i </a:t>
            </a:r>
          </a:p>
        </p:txBody>
      </p:sp>
      <p:pic>
        <p:nvPicPr>
          <p:cNvPr id="4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4152" y="7068839"/>
            <a:ext cx="1021567" cy="489501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Wieviel Touristen"/>
          <p:cNvSpPr txBox="1"/>
          <p:nvPr/>
        </p:nvSpPr>
        <p:spPr>
          <a:xfrm>
            <a:off x="12158250" y="9758846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Wieviel Touristen</a:t>
            </a:r>
          </a:p>
        </p:txBody>
      </p:sp>
      <p:pic>
        <p:nvPicPr>
          <p:cNvPr id="42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65792" y="3880906"/>
            <a:ext cx="635001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Touristen in Punkt (0,0)"/>
          <p:cNvSpPr txBox="1"/>
          <p:nvPr/>
        </p:nvSpPr>
        <p:spPr>
          <a:xfrm>
            <a:off x="16322781" y="3222182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Touristen in Punkt (0,0)</a:t>
            </a:r>
          </a:p>
        </p:txBody>
      </p:sp>
      <p:sp>
        <p:nvSpPr>
          <p:cNvPr id="424" name="Jede Person wählt eine der 4 Richtungen…"/>
          <p:cNvSpPr txBox="1"/>
          <p:nvPr/>
        </p:nvSpPr>
        <p:spPr>
          <a:xfrm>
            <a:off x="12158250" y="5435403"/>
            <a:ext cx="163211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Jede Person wählt eine der 4 Richtungen</a:t>
            </a:r>
          </a:p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(unabhängig von einander)</a:t>
            </a:r>
          </a:p>
        </p:txBody>
      </p:sp>
      <p:sp>
        <p:nvSpPr>
          <p:cNvPr id="425" name="a"/>
          <p:cNvSpPr txBox="1"/>
          <p:nvPr/>
        </p:nvSpPr>
        <p:spPr>
          <a:xfrm>
            <a:off x="9935081" y="4814586"/>
            <a:ext cx="489123" cy="9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426" name="a"/>
          <p:cNvSpPr txBox="1"/>
          <p:nvPr/>
        </p:nvSpPr>
        <p:spPr>
          <a:xfrm>
            <a:off x="9378157" y="4056013"/>
            <a:ext cx="995262" cy="1015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</a:t>
            </a:r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352398" y="10384821"/>
            <a:ext cx="21844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erwartet man in Punkt (x,t) nach Zeit t ?"/>
          <p:cNvSpPr txBox="1"/>
          <p:nvPr/>
        </p:nvSpPr>
        <p:spPr>
          <a:xfrm>
            <a:off x="12158250" y="10634683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erwartet man in Punkt (x,t) nach Zeit t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1" name="3   Die neugierigen Tourist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   Die neugierigen Touristen</a:t>
            </a:r>
          </a:p>
        </p:txBody>
      </p:sp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7570" y="9000983"/>
            <a:ext cx="19812001" cy="1181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1" name="Group"/>
          <p:cNvGrpSpPr/>
          <p:nvPr/>
        </p:nvGrpSpPr>
        <p:grpSpPr>
          <a:xfrm>
            <a:off x="9018896" y="2523695"/>
            <a:ext cx="4666491" cy="4750793"/>
            <a:chOff x="0" y="0"/>
            <a:chExt cx="4666490" cy="4750792"/>
          </a:xfrm>
        </p:grpSpPr>
        <p:grpSp>
          <p:nvGrpSpPr>
            <p:cNvPr id="439" name="Group"/>
            <p:cNvGrpSpPr/>
            <p:nvPr/>
          </p:nvGrpSpPr>
          <p:grpSpPr>
            <a:xfrm>
              <a:off x="31717" y="253393"/>
              <a:ext cx="4634774" cy="4213978"/>
              <a:chOff x="0" y="0"/>
              <a:chExt cx="4634772" cy="4213976"/>
            </a:xfrm>
          </p:grpSpPr>
          <p:sp>
            <p:nvSpPr>
              <p:cNvPr id="433" name="Line"/>
              <p:cNvSpPr/>
              <p:nvPr/>
            </p:nvSpPr>
            <p:spPr>
              <a:xfrm flipV="1">
                <a:off x="878167" y="-1"/>
                <a:ext cx="1" cy="421397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" name="Line"/>
              <p:cNvSpPr/>
              <p:nvPr/>
            </p:nvSpPr>
            <p:spPr>
              <a:xfrm flipV="1">
                <a:off x="2317386" y="293325"/>
                <a:ext cx="1" cy="362732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" name="Line"/>
              <p:cNvSpPr/>
              <p:nvPr/>
            </p:nvSpPr>
            <p:spPr>
              <a:xfrm flipV="1">
                <a:off x="3756606" y="267939"/>
                <a:ext cx="1" cy="367809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" name="Line"/>
              <p:cNvSpPr/>
              <p:nvPr/>
            </p:nvSpPr>
            <p:spPr>
              <a:xfrm>
                <a:off x="0" y="3575314"/>
                <a:ext cx="4634773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" name="Line"/>
              <p:cNvSpPr/>
              <p:nvPr/>
            </p:nvSpPr>
            <p:spPr>
              <a:xfrm>
                <a:off x="0" y="696875"/>
                <a:ext cx="4634773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" name="Line"/>
              <p:cNvSpPr/>
              <p:nvPr/>
            </p:nvSpPr>
            <p:spPr>
              <a:xfrm>
                <a:off x="126931" y="2106988"/>
                <a:ext cx="438091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40" name="Oval"/>
            <p:cNvSpPr/>
            <p:nvPr/>
          </p:nvSpPr>
          <p:spPr>
            <a:xfrm>
              <a:off x="3645521" y="2232483"/>
              <a:ext cx="262106" cy="255799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1" name="Oval"/>
            <p:cNvSpPr/>
            <p:nvPr/>
          </p:nvSpPr>
          <p:spPr>
            <a:xfrm>
              <a:off x="791872" y="2232483"/>
              <a:ext cx="262107" cy="25579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2" name="Oval"/>
            <p:cNvSpPr/>
            <p:nvPr/>
          </p:nvSpPr>
          <p:spPr>
            <a:xfrm>
              <a:off x="2218051" y="3669948"/>
              <a:ext cx="262106" cy="255798"/>
            </a:xfrm>
            <a:prstGeom prst="ellipse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3" name="Oval"/>
            <p:cNvSpPr/>
            <p:nvPr/>
          </p:nvSpPr>
          <p:spPr>
            <a:xfrm>
              <a:off x="2230751" y="795018"/>
              <a:ext cx="262106" cy="255799"/>
            </a:xfrm>
            <a:prstGeom prst="ellipse">
              <a:avLst/>
            </a:prstGeom>
            <a:solidFill>
              <a:srgbClr val="AA54E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2349103" y="1091638"/>
              <a:ext cx="1" cy="888404"/>
            </a:xfrm>
            <a:prstGeom prst="line">
              <a:avLst/>
            </a:prstGeom>
            <a:noFill/>
            <a:ln w="76200" cap="flat">
              <a:solidFill>
                <a:srgbClr val="AA54E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5" name="Oval"/>
            <p:cNvSpPr/>
            <p:nvPr/>
          </p:nvSpPr>
          <p:spPr>
            <a:xfrm>
              <a:off x="2243451" y="2232483"/>
              <a:ext cx="262106" cy="255799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 flipV="1">
              <a:off x="2361803" y="2903521"/>
              <a:ext cx="1" cy="888404"/>
            </a:xfrm>
            <a:prstGeom prst="line">
              <a:avLst/>
            </a:prstGeom>
            <a:noFill/>
            <a:ln w="762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7" name="Line"/>
            <p:cNvSpPr/>
            <p:nvPr/>
          </p:nvSpPr>
          <p:spPr>
            <a:xfrm>
              <a:off x="2361803" y="3862389"/>
              <a:ext cx="1" cy="888404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-1247790"/>
                  <a:lumOff val="-12326"/>
                  <a:alpha val="4954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8" name="Line"/>
            <p:cNvSpPr/>
            <p:nvPr/>
          </p:nvSpPr>
          <p:spPr>
            <a:xfrm>
              <a:off x="2302014" y="3823246"/>
              <a:ext cx="888404" cy="1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-1247790"/>
                  <a:lumOff val="-12326"/>
                  <a:alpha val="4954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9" name="Line"/>
            <p:cNvSpPr/>
            <p:nvPr/>
          </p:nvSpPr>
          <p:spPr>
            <a:xfrm flipH="1">
              <a:off x="1446166" y="3818508"/>
              <a:ext cx="888404" cy="1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-1247790"/>
                  <a:lumOff val="-12326"/>
                  <a:alpha val="4954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0" name="Line"/>
            <p:cNvSpPr/>
            <p:nvPr/>
          </p:nvSpPr>
          <p:spPr>
            <a:xfrm>
              <a:off x="2387624" y="944136"/>
              <a:ext cx="888403" cy="1"/>
            </a:xfrm>
            <a:prstGeom prst="line">
              <a:avLst/>
            </a:prstGeom>
            <a:noFill/>
            <a:ln w="50800" cap="flat">
              <a:solidFill>
                <a:srgbClr val="AA54E2">
                  <a:alpha val="5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1" name="Line"/>
            <p:cNvSpPr/>
            <p:nvPr/>
          </p:nvSpPr>
          <p:spPr>
            <a:xfrm flipH="1" flipV="1">
              <a:off x="1433466" y="944136"/>
              <a:ext cx="888404" cy="1"/>
            </a:xfrm>
            <a:prstGeom prst="line">
              <a:avLst/>
            </a:prstGeom>
            <a:noFill/>
            <a:ln w="50800" cap="flat">
              <a:solidFill>
                <a:srgbClr val="AA54E2">
                  <a:alpha val="50000"/>
                </a:srgbClr>
              </a:solidFill>
              <a:prstDash val="solid"/>
              <a:miter lim="400000"/>
              <a:tailEnd type="triangle" w="med" len="med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2" name="Line"/>
            <p:cNvSpPr/>
            <p:nvPr/>
          </p:nvSpPr>
          <p:spPr>
            <a:xfrm flipV="1">
              <a:off x="2349103" y="0"/>
              <a:ext cx="1" cy="888403"/>
            </a:xfrm>
            <a:prstGeom prst="line">
              <a:avLst/>
            </a:prstGeom>
            <a:noFill/>
            <a:ln w="50800" cap="flat">
              <a:solidFill>
                <a:srgbClr val="AA54E2">
                  <a:alpha val="50000"/>
                </a:srgbClr>
              </a:solidFill>
              <a:prstDash val="solid"/>
              <a:miter lim="400000"/>
              <a:tailEnd type="triangle" w="med" len="med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3" name="Line"/>
            <p:cNvSpPr/>
            <p:nvPr/>
          </p:nvSpPr>
          <p:spPr>
            <a:xfrm flipV="1">
              <a:off x="3781985" y="1447356"/>
              <a:ext cx="1" cy="888404"/>
            </a:xfrm>
            <a:prstGeom prst="line">
              <a:avLst/>
            </a:prstGeom>
            <a:noFill/>
            <a:ln w="50800" cap="flat">
              <a:solidFill>
                <a:schemeClr val="accent5">
                  <a:hueOff val="-82419"/>
                  <a:satOff val="-9513"/>
                  <a:lumOff val="-16343"/>
                  <a:alpha val="50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4" name="Line"/>
            <p:cNvSpPr/>
            <p:nvPr/>
          </p:nvSpPr>
          <p:spPr>
            <a:xfrm>
              <a:off x="3794685" y="2406224"/>
              <a:ext cx="1" cy="888404"/>
            </a:xfrm>
            <a:prstGeom prst="line">
              <a:avLst/>
            </a:prstGeom>
            <a:noFill/>
            <a:ln w="50800" cap="flat">
              <a:solidFill>
                <a:schemeClr val="accent5">
                  <a:hueOff val="-82419"/>
                  <a:satOff val="-9513"/>
                  <a:lumOff val="-16343"/>
                  <a:alpha val="50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5" name="Line"/>
            <p:cNvSpPr/>
            <p:nvPr/>
          </p:nvSpPr>
          <p:spPr>
            <a:xfrm>
              <a:off x="3734896" y="2367081"/>
              <a:ext cx="888404" cy="1"/>
            </a:xfrm>
            <a:prstGeom prst="line">
              <a:avLst/>
            </a:prstGeom>
            <a:noFill/>
            <a:ln w="50800" cap="flat">
              <a:solidFill>
                <a:schemeClr val="accent5">
                  <a:hueOff val="-82419"/>
                  <a:satOff val="-9513"/>
                  <a:lumOff val="-16343"/>
                  <a:alpha val="50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6" name="Line"/>
            <p:cNvSpPr/>
            <p:nvPr/>
          </p:nvSpPr>
          <p:spPr>
            <a:xfrm flipH="1">
              <a:off x="2879048" y="2362343"/>
              <a:ext cx="888404" cy="1"/>
            </a:xfrm>
            <a:prstGeom prst="line">
              <a:avLst/>
            </a:prstGeom>
            <a:noFill/>
            <a:ln w="762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7" name="Line"/>
            <p:cNvSpPr/>
            <p:nvPr/>
          </p:nvSpPr>
          <p:spPr>
            <a:xfrm flipV="1">
              <a:off x="902937" y="1436746"/>
              <a:ext cx="1" cy="888404"/>
            </a:xfrm>
            <a:prstGeom prst="line">
              <a:avLst/>
            </a:prstGeom>
            <a:noFill/>
            <a:ln w="50800" cap="flat">
              <a:solidFill>
                <a:schemeClr val="accent1">
                  <a:alpha val="50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8" name="Line"/>
            <p:cNvSpPr/>
            <p:nvPr/>
          </p:nvSpPr>
          <p:spPr>
            <a:xfrm flipH="1">
              <a:off x="915637" y="2395614"/>
              <a:ext cx="1" cy="888404"/>
            </a:xfrm>
            <a:prstGeom prst="line">
              <a:avLst/>
            </a:prstGeom>
            <a:noFill/>
            <a:ln w="50800" cap="flat">
              <a:solidFill>
                <a:schemeClr val="accent1">
                  <a:alpha val="50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9" name="Line"/>
            <p:cNvSpPr/>
            <p:nvPr/>
          </p:nvSpPr>
          <p:spPr>
            <a:xfrm>
              <a:off x="855848" y="2356472"/>
              <a:ext cx="888404" cy="1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0" name="Line"/>
            <p:cNvSpPr/>
            <p:nvPr/>
          </p:nvSpPr>
          <p:spPr>
            <a:xfrm flipH="1">
              <a:off x="0" y="2351734"/>
              <a:ext cx="888403" cy="1"/>
            </a:xfrm>
            <a:prstGeom prst="line">
              <a:avLst/>
            </a:prstGeom>
            <a:noFill/>
            <a:ln w="50800" cap="flat">
              <a:solidFill>
                <a:schemeClr val="accent1">
                  <a:alpha val="50000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(viel kleiner als      )"/>
          <p:cNvSpPr txBox="1"/>
          <p:nvPr/>
        </p:nvSpPr>
        <p:spPr>
          <a:xfrm>
            <a:off x="14387242" y="5119900"/>
            <a:ext cx="163211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(viel kleiner als      ) </a:t>
            </a:r>
          </a:p>
        </p:txBody>
      </p:sp>
      <p:sp>
        <p:nvSpPr>
          <p:cNvPr id="464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5" name="3   Die neugierigen Tourist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   Die neugierigen Touristen</a:t>
            </a:r>
          </a:p>
        </p:txBody>
      </p:sp>
      <p:pic>
        <p:nvPicPr>
          <p:cNvPr id="4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223" y="2424674"/>
            <a:ext cx="207391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Von ferne (a sehr klein) und in Zeitraffer (i sehr klein) angeschaut"/>
          <p:cNvSpPr txBox="1"/>
          <p:nvPr/>
        </p:nvSpPr>
        <p:spPr>
          <a:xfrm>
            <a:off x="1229913" y="2580463"/>
            <a:ext cx="163211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Von ferne (a sehr klein) und in Zeitraffer (i sehr klein) angeschaut</a:t>
            </a:r>
          </a:p>
        </p:txBody>
      </p:sp>
      <p:pic>
        <p:nvPicPr>
          <p:cNvPr id="4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8474" y="6135041"/>
            <a:ext cx="12834039" cy="1030613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(viel kleiner als      )"/>
          <p:cNvSpPr txBox="1"/>
          <p:nvPr/>
        </p:nvSpPr>
        <p:spPr>
          <a:xfrm>
            <a:off x="14387242" y="4096932"/>
            <a:ext cx="16321180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(viel kleiner als      ) </a:t>
            </a:r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96763" y="6351897"/>
            <a:ext cx="4953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1881" y="7229805"/>
            <a:ext cx="12625624" cy="101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34863" y="7361437"/>
            <a:ext cx="4953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99181" y="8613037"/>
            <a:ext cx="9033447" cy="472619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(viel kleiner als i)"/>
          <p:cNvSpPr txBox="1"/>
          <p:nvPr/>
        </p:nvSpPr>
        <p:spPr>
          <a:xfrm>
            <a:off x="10472723" y="6205640"/>
            <a:ext cx="163211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(viel kleiner als i) 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70452" y="10061325"/>
            <a:ext cx="16040101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- Nach Angabe von                    existiert eine (explizite) eindeutige Lösung"/>
          <p:cNvSpPr txBox="1"/>
          <p:nvPr/>
        </p:nvSpPr>
        <p:spPr>
          <a:xfrm>
            <a:off x="1229913" y="6792355"/>
            <a:ext cx="19657672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Nach Angabe von                    existiert eine (explizite) eindeutige Lösung</a:t>
            </a:r>
          </a:p>
        </p:txBody>
      </p:sp>
      <p:sp>
        <p:nvSpPr>
          <p:cNvPr id="478" name="- Qualitative Eigenschaften: Lösungen neigen zur Homogenisierung"/>
          <p:cNvSpPr txBox="1"/>
          <p:nvPr/>
        </p:nvSpPr>
        <p:spPr>
          <a:xfrm>
            <a:off x="1229913" y="5521933"/>
            <a:ext cx="19657672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Qualitative Eigenschaften: Lösungen neigen zur Homogenisierung</a:t>
            </a:r>
          </a:p>
        </p:txBody>
      </p:sp>
      <p:sp>
        <p:nvSpPr>
          <p:cNvPr id="479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0" name="3   Die neugierigen Tourist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   Die neugierigen Touristen</a:t>
            </a:r>
          </a:p>
        </p:txBody>
      </p:sp>
      <p:sp>
        <p:nvSpPr>
          <p:cNvPr id="481" name="festgelegt"/>
          <p:cNvSpPr txBox="1"/>
          <p:nvPr/>
        </p:nvSpPr>
        <p:spPr>
          <a:xfrm>
            <a:off x="20543859" y="26075"/>
            <a:ext cx="163211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  festgelegt</a:t>
            </a:r>
          </a:p>
        </p:txBody>
      </p:sp>
      <p:pic>
        <p:nvPicPr>
          <p:cNvPr id="4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4130" y="4117294"/>
            <a:ext cx="937260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Diffusionsgleichung"/>
          <p:cNvSpPr txBox="1"/>
          <p:nvPr/>
        </p:nvSpPr>
        <p:spPr>
          <a:xfrm>
            <a:off x="1380438" y="3609294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Diffusionsgleichung</a:t>
            </a:r>
          </a:p>
        </p:txBody>
      </p:sp>
      <p:sp>
        <p:nvSpPr>
          <p:cNvPr id="484" name="- Genügt dem Superpositionsprinzip"/>
          <p:cNvSpPr txBox="1"/>
          <p:nvPr/>
        </p:nvSpPr>
        <p:spPr>
          <a:xfrm>
            <a:off x="1229913" y="4341881"/>
            <a:ext cx="19657672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Genügt dem Superpositionsprinzip</a:t>
            </a:r>
          </a:p>
        </p:txBody>
      </p:sp>
      <p:pic>
        <p:nvPicPr>
          <p:cNvPr id="4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6960" y="9149265"/>
            <a:ext cx="22352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68409" y="1958461"/>
            <a:ext cx="18415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Von ferne (a sehr klein) und in Zeitraffer (i sehr klein) angeschaut, mit"/>
          <p:cNvSpPr txBox="1"/>
          <p:nvPr/>
        </p:nvSpPr>
        <p:spPr>
          <a:xfrm>
            <a:off x="1229913" y="26075"/>
            <a:ext cx="1815360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Von ferne (a sehr klein) und in Zeitraffer (i sehr klein) angeschaut, mit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(weiss: grosse Anzahl; blau: geringe Anzahl)"/>
          <p:cNvSpPr txBox="1"/>
          <p:nvPr/>
        </p:nvSpPr>
        <p:spPr>
          <a:xfrm>
            <a:off x="883283" y="9525316"/>
            <a:ext cx="19657673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(weiss: grosse Anzahl; blau: geringe Anzahl)</a:t>
            </a:r>
          </a:p>
        </p:txBody>
      </p:sp>
      <p:sp>
        <p:nvSpPr>
          <p:cNvPr id="490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1" name="3   Die neugierigen Tourist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   Die neugierigen Touristen</a:t>
            </a:r>
          </a:p>
        </p:txBody>
      </p:sp>
      <p:pic>
        <p:nvPicPr>
          <p:cNvPr id="492" name="Tourist.mov" descr="Tourist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687300" y="1803400"/>
            <a:ext cx="10287000" cy="11125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Animation N(x,y,t)"/>
          <p:cNvSpPr txBox="1"/>
          <p:nvPr/>
        </p:nvSpPr>
        <p:spPr>
          <a:xfrm>
            <a:off x="883283" y="1422716"/>
            <a:ext cx="19657673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Animation N(x,y,t)</a:t>
            </a:r>
          </a:p>
        </p:txBody>
      </p:sp>
      <p:sp>
        <p:nvSpPr>
          <p:cNvPr id="494" name="Dichte von Touristen in Punkt (x,y)"/>
          <p:cNvSpPr txBox="1"/>
          <p:nvPr/>
        </p:nvSpPr>
        <p:spPr>
          <a:xfrm>
            <a:off x="883283" y="3200716"/>
            <a:ext cx="19657673" cy="1206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Dichte von Touristen in Punkt (x,y)</a:t>
            </a:r>
          </a:p>
        </p:txBody>
      </p:sp>
      <p:sp>
        <p:nvSpPr>
          <p:cNvPr id="495" name="Line"/>
          <p:cNvSpPr/>
          <p:nvPr/>
        </p:nvSpPr>
        <p:spPr>
          <a:xfrm>
            <a:off x="13995400" y="12496799"/>
            <a:ext cx="81724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6" name="Line"/>
          <p:cNvSpPr/>
          <p:nvPr/>
        </p:nvSpPr>
        <p:spPr>
          <a:xfrm flipV="1">
            <a:off x="13081000" y="3217730"/>
            <a:ext cx="0" cy="894887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7" name="x"/>
          <p:cNvSpPr txBox="1"/>
          <p:nvPr/>
        </p:nvSpPr>
        <p:spPr>
          <a:xfrm>
            <a:off x="21889083" y="10350497"/>
            <a:ext cx="19657673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98" name="y"/>
          <p:cNvSpPr txBox="1"/>
          <p:nvPr/>
        </p:nvSpPr>
        <p:spPr>
          <a:xfrm>
            <a:off x="12313284" y="749296"/>
            <a:ext cx="19657672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9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49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9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ounded Rectangle"/>
          <p:cNvSpPr/>
          <p:nvPr/>
        </p:nvSpPr>
        <p:spPr>
          <a:xfrm>
            <a:off x="633598" y="1793145"/>
            <a:ext cx="14314954" cy="3545032"/>
          </a:xfrm>
          <a:prstGeom prst="roundRect">
            <a:avLst>
              <a:gd name="adj" fmla="val 5374"/>
            </a:avLst>
          </a:prstGeom>
          <a:solidFill>
            <a:srgbClr val="F9EB8A">
              <a:alpha val="51533"/>
            </a:srgbClr>
          </a:solidFill>
          <a:ln w="50800">
            <a:solidFill>
              <a:schemeClr val="accent4">
                <a:hueOff val="-1247790"/>
                <a:lumOff val="-12326"/>
                <a:alpha val="3761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1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2" name="3   Die neugierigen Tourist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   Die neugierigen Touristen</a:t>
            </a:r>
          </a:p>
        </p:txBody>
      </p:sp>
      <p:sp>
        <p:nvSpPr>
          <p:cNvPr id="503" name="Die Diffusionsgleichung"/>
          <p:cNvSpPr txBox="1"/>
          <p:nvPr/>
        </p:nvSpPr>
        <p:spPr>
          <a:xfrm>
            <a:off x="1380438" y="1994615"/>
            <a:ext cx="184873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Die Diffusionsgleichung</a:t>
            </a:r>
          </a:p>
        </p:txBody>
      </p:sp>
      <p:sp>
        <p:nvSpPr>
          <p:cNvPr id="504" name="ausdrückt eine lokale Homogenisierung von u mit der Zeit"/>
          <p:cNvSpPr txBox="1"/>
          <p:nvPr/>
        </p:nvSpPr>
        <p:spPr>
          <a:xfrm>
            <a:off x="1367640" y="3166319"/>
            <a:ext cx="21767370" cy="1390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ausdrückt eine lokale Homogenisierung von u mit der Zeit</a:t>
            </a:r>
          </a:p>
        </p:txBody>
      </p:sp>
      <p:pic>
        <p:nvPicPr>
          <p:cNvPr id="5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4489" y="2624341"/>
            <a:ext cx="33020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ie beschreibt auch"/>
          <p:cNvSpPr txBox="1"/>
          <p:nvPr/>
        </p:nvSpPr>
        <p:spPr>
          <a:xfrm>
            <a:off x="1159709" y="6267735"/>
            <a:ext cx="19657673" cy="112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Sie beschreibt auch</a:t>
            </a:r>
          </a:p>
        </p:txBody>
      </p:sp>
      <p:sp>
        <p:nvSpPr>
          <p:cNvPr id="507" name="- Hitzeleitung :   u = Temperatur"/>
          <p:cNvSpPr txBox="1"/>
          <p:nvPr/>
        </p:nvSpPr>
        <p:spPr>
          <a:xfrm>
            <a:off x="1159709" y="5911293"/>
            <a:ext cx="19657673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Hitzeleitung :   u = Temperatur</a:t>
            </a:r>
          </a:p>
        </p:txBody>
      </p:sp>
      <p:sp>
        <p:nvSpPr>
          <p:cNvPr id="508" name="- Ausbreitung von Meinungen / falschen Nachrichten / Viren (am Anfang der Epidemie)"/>
          <p:cNvSpPr txBox="1"/>
          <p:nvPr/>
        </p:nvSpPr>
        <p:spPr>
          <a:xfrm>
            <a:off x="1159709" y="6880226"/>
            <a:ext cx="226289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Ausbreitung von Meinungen / falschen Nachrichten / Viren (am Anfang der Epidemie)</a:t>
            </a:r>
          </a:p>
        </p:txBody>
      </p:sp>
      <p:sp>
        <p:nvSpPr>
          <p:cNvPr id="509" name="- Bewegung von Pollenteilchen in der Luft (Brownsche Bewegung)"/>
          <p:cNvSpPr txBox="1"/>
          <p:nvPr/>
        </p:nvSpPr>
        <p:spPr>
          <a:xfrm>
            <a:off x="1159709" y="7802864"/>
            <a:ext cx="22628980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Bewegung von Pollenteilchen in der Luft (Brownsche Bewegung)</a:t>
            </a:r>
          </a:p>
        </p:txBody>
      </p:sp>
      <p:sp>
        <p:nvSpPr>
          <p:cNvPr id="510" name="Partielle Differentialgleichungen ausdrücken lokale Prinzipien"/>
          <p:cNvSpPr txBox="1"/>
          <p:nvPr/>
        </p:nvSpPr>
        <p:spPr>
          <a:xfrm>
            <a:off x="4820283" y="9677716"/>
            <a:ext cx="19657673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Partielle Differentialgleichungen ausdrücken lokale Prinzipien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3" name="3   Die neugierigen Tourist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   Die neugierigen Touristen</a:t>
            </a:r>
          </a:p>
        </p:txBody>
      </p:sp>
      <p:sp>
        <p:nvSpPr>
          <p:cNvPr id="514" name="Temperatur u(t) zwischen Hand (links: warm) und Metalfläche (blau: kalt)"/>
          <p:cNvSpPr txBox="1"/>
          <p:nvPr/>
        </p:nvSpPr>
        <p:spPr>
          <a:xfrm>
            <a:off x="1159709" y="170893"/>
            <a:ext cx="19657673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Temperatur u(t) zwischen Hand (links: warm) und Metalfläche (blau: kalt)</a:t>
            </a:r>
          </a:p>
        </p:txBody>
      </p:sp>
      <p:pic>
        <p:nvPicPr>
          <p:cNvPr id="515" name="Erf.mov" descr="Erf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31900" y="4288565"/>
            <a:ext cx="10287000" cy="772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Erfg.pdf" descr="Erfg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208000" y="4073882"/>
            <a:ext cx="7956068" cy="7933968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t = 0"/>
          <p:cNvSpPr txBox="1"/>
          <p:nvPr/>
        </p:nvSpPr>
        <p:spPr>
          <a:xfrm>
            <a:off x="21454309" y="8714418"/>
            <a:ext cx="19657673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 = 0</a:t>
            </a:r>
          </a:p>
        </p:txBody>
      </p:sp>
      <p:sp>
        <p:nvSpPr>
          <p:cNvPr id="518" name="Line"/>
          <p:cNvSpPr/>
          <p:nvPr/>
        </p:nvSpPr>
        <p:spPr>
          <a:xfrm flipV="1">
            <a:off x="21971000" y="5629901"/>
            <a:ext cx="0" cy="53478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9" name="Zeit"/>
          <p:cNvSpPr txBox="1"/>
          <p:nvPr/>
        </p:nvSpPr>
        <p:spPr>
          <a:xfrm>
            <a:off x="21467009" y="1932618"/>
            <a:ext cx="19657673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Zeit</a:t>
            </a:r>
          </a:p>
        </p:txBody>
      </p:sp>
      <p:sp>
        <p:nvSpPr>
          <p:cNvPr id="520" name="Animation u(t)"/>
          <p:cNvSpPr txBox="1"/>
          <p:nvPr/>
        </p:nvSpPr>
        <p:spPr>
          <a:xfrm>
            <a:off x="4601409" y="10263818"/>
            <a:ext cx="19657672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Animation u(t)</a:t>
            </a:r>
          </a:p>
        </p:txBody>
      </p:sp>
      <p:sp>
        <p:nvSpPr>
          <p:cNvPr id="521" name="Hand"/>
          <p:cNvSpPr txBox="1"/>
          <p:nvPr/>
        </p:nvSpPr>
        <p:spPr>
          <a:xfrm>
            <a:off x="14888409" y="9857418"/>
            <a:ext cx="19657672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Hand</a:t>
            </a:r>
          </a:p>
        </p:txBody>
      </p:sp>
      <p:sp>
        <p:nvSpPr>
          <p:cNvPr id="522" name="Metall"/>
          <p:cNvSpPr txBox="1"/>
          <p:nvPr/>
        </p:nvSpPr>
        <p:spPr>
          <a:xfrm>
            <a:off x="18571409" y="9857418"/>
            <a:ext cx="19657672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Metall</a:t>
            </a:r>
          </a:p>
        </p:txBody>
      </p:sp>
      <p:sp>
        <p:nvSpPr>
          <p:cNvPr id="523" name="Line"/>
          <p:cNvSpPr/>
          <p:nvPr/>
        </p:nvSpPr>
        <p:spPr>
          <a:xfrm flipV="1">
            <a:off x="17424399" y="3657599"/>
            <a:ext cx="1" cy="7721602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4" name="Hand"/>
          <p:cNvSpPr txBox="1"/>
          <p:nvPr/>
        </p:nvSpPr>
        <p:spPr>
          <a:xfrm>
            <a:off x="2823409" y="8714418"/>
            <a:ext cx="19657672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Hand</a:t>
            </a:r>
          </a:p>
        </p:txBody>
      </p:sp>
      <p:sp>
        <p:nvSpPr>
          <p:cNvPr id="525" name="Metall"/>
          <p:cNvSpPr txBox="1"/>
          <p:nvPr/>
        </p:nvSpPr>
        <p:spPr>
          <a:xfrm>
            <a:off x="7979609" y="8625518"/>
            <a:ext cx="19657672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Metall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1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51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NG-Bildseife.png" descr="PNG-Bildseif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61332" y="2995161"/>
            <a:ext cx="12177310" cy="8195959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9" name="4   Seifenmembrane sind optimal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4   Seifenmembrane sind optimal</a:t>
            </a:r>
          </a:p>
        </p:txBody>
      </p:sp>
      <p:sp>
        <p:nvSpPr>
          <p:cNvPr id="530" name="u(x,y) = Profilfunktion"/>
          <p:cNvSpPr txBox="1"/>
          <p:nvPr/>
        </p:nvSpPr>
        <p:spPr>
          <a:xfrm>
            <a:off x="1332126" y="2203983"/>
            <a:ext cx="22628980" cy="2984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u(x,y) = Profilfunktion</a:t>
            </a:r>
          </a:p>
        </p:txBody>
      </p:sp>
      <p:sp>
        <p:nvSpPr>
          <p:cNvPr id="531" name="Was ist der Form einer Seifenblase oder Seifenmembrane ?"/>
          <p:cNvSpPr txBox="1"/>
          <p:nvPr/>
        </p:nvSpPr>
        <p:spPr>
          <a:xfrm>
            <a:off x="1159709" y="2252731"/>
            <a:ext cx="19657673" cy="112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Was ist der Form einer Seifenblase oder Seifenmembrane ?</a:t>
            </a:r>
          </a:p>
        </p:txBody>
      </p:sp>
      <p:pic>
        <p:nvPicPr>
          <p:cNvPr id="53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446995" y="5766093"/>
            <a:ext cx="990601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= Flächeninhalt soll minimal sein"/>
          <p:cNvSpPr txBox="1"/>
          <p:nvPr/>
        </p:nvSpPr>
        <p:spPr>
          <a:xfrm>
            <a:off x="2605783" y="5356901"/>
            <a:ext cx="22628979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= Flächeninhalt soll minimal sein</a:t>
            </a:r>
          </a:p>
        </p:txBody>
      </p:sp>
      <p:sp>
        <p:nvSpPr>
          <p:cNvPr id="534" name="unter allen festgelegten Bedingungen"/>
          <p:cNvSpPr txBox="1"/>
          <p:nvPr/>
        </p:nvSpPr>
        <p:spPr>
          <a:xfrm>
            <a:off x="1332126" y="6275425"/>
            <a:ext cx="10241727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unter allen festgelegten Bedingungen</a:t>
            </a:r>
          </a:p>
        </p:txBody>
      </p:sp>
      <p:pic>
        <p:nvPicPr>
          <p:cNvPr id="53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0495" y="10282142"/>
            <a:ext cx="8636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64791" y="10174192"/>
            <a:ext cx="3746501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in alle möglichen Deformationsrichtungen"/>
          <p:cNvSpPr txBox="1"/>
          <p:nvPr/>
        </p:nvSpPr>
        <p:spPr>
          <a:xfrm>
            <a:off x="2933399" y="10897841"/>
            <a:ext cx="22628979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in alle möglichen Deformationsrichtungen</a:t>
            </a:r>
          </a:p>
        </p:txBody>
      </p:sp>
      <p:sp>
        <p:nvSpPr>
          <p:cNvPr id="538" name="“"/>
          <p:cNvSpPr txBox="1"/>
          <p:nvPr/>
        </p:nvSpPr>
        <p:spPr>
          <a:xfrm>
            <a:off x="2580383" y="9713200"/>
            <a:ext cx="22628979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539" name="“"/>
          <p:cNvSpPr txBox="1"/>
          <p:nvPr/>
        </p:nvSpPr>
        <p:spPr>
          <a:xfrm>
            <a:off x="6755782" y="9668528"/>
            <a:ext cx="22628980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540" name="Optimierungsproblem"/>
          <p:cNvSpPr txBox="1"/>
          <p:nvPr/>
        </p:nvSpPr>
        <p:spPr>
          <a:xfrm>
            <a:off x="1332126" y="7796366"/>
            <a:ext cx="22628980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Optimierungsproblem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affarelli.jpg" descr="Caffarell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187" y="1521868"/>
            <a:ext cx="8244890" cy="613535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Luis Caffarelli…"/>
          <p:cNvSpPr txBox="1"/>
          <p:nvPr/>
        </p:nvSpPr>
        <p:spPr>
          <a:xfrm>
            <a:off x="10262744" y="179823"/>
            <a:ext cx="12416569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2413955">
              <a:lnSpc>
                <a:spcPct val="150000"/>
              </a:lnSpc>
              <a:defRPr spc="-98" sz="495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Luis Caffarelli</a:t>
            </a:r>
          </a:p>
          <a:p>
            <a:pPr algn="l" defTabSz="2413955">
              <a:lnSpc>
                <a:spcPct val="150000"/>
              </a:lnSpc>
              <a:defRPr spc="-98" sz="495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wurde 2023 mit dem Abel Preis ausgezeichnet</a:t>
            </a:r>
          </a:p>
        </p:txBody>
      </p:sp>
      <p:sp>
        <p:nvSpPr>
          <p:cNvPr id="159" name="“ für seine bahnbrechenden Beiträge zu der Regularitätstheorie von nichtlinearen partiellen Differentialgleichungen, insbesondere von…"/>
          <p:cNvSpPr txBox="1"/>
          <p:nvPr/>
        </p:nvSpPr>
        <p:spPr>
          <a:xfrm>
            <a:off x="9711110" y="4061001"/>
            <a:ext cx="12416569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lvl="1" indent="425195" algn="l" defTabSz="2267655">
              <a:lnSpc>
                <a:spcPct val="120000"/>
              </a:lnSpc>
              <a:defRPr i="1" spc="-93" sz="465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“ für seine bahnbrechenden Beiträge zu der </a:t>
            </a:r>
            <a:r>
              <a:rPr>
                <a:solidFill>
                  <a:schemeClr val="accent6"/>
                </a:solidFill>
              </a:rPr>
              <a:t>Regularität</a:t>
            </a:r>
            <a:r>
              <a:t>stheorie von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nichtlinearen partiellen Differentialgleichungen</a:t>
            </a:r>
            <a:r>
              <a:t>, insbesondere von</a:t>
            </a:r>
          </a:p>
          <a:p>
            <a:pPr lvl="1" indent="425195" algn="l" defTabSz="2267655">
              <a:lnSpc>
                <a:spcPct val="120000"/>
              </a:lnSpc>
              <a:defRPr i="1" spc="-93" sz="465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Freien Randwertsproblemen</a:t>
            </a:r>
            <a:r>
              <a:t> …”</a:t>
            </a:r>
          </a:p>
        </p:txBody>
      </p:sp>
      <p:sp>
        <p:nvSpPr>
          <p:cNvPr id="160" name="Diese Gleichungen stammen aus der Beschreibung von natürlichen Phänomenen"/>
          <p:cNvSpPr txBox="1"/>
          <p:nvPr/>
        </p:nvSpPr>
        <p:spPr>
          <a:xfrm>
            <a:off x="1631238" y="7022953"/>
            <a:ext cx="2112152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Diese Gleichungen stammen aus der Beschreibung von natürlichen Phänomenen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NG-Bildseife.png" descr="PNG-Bildseif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7932" y="3762852"/>
            <a:ext cx="11036698" cy="742826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44" name="4   Seifenmembrane sind optimal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4   Seifenmembrane sind optimal</a:t>
            </a:r>
          </a:p>
        </p:txBody>
      </p:sp>
      <p:pic>
        <p:nvPicPr>
          <p:cNvPr id="54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446995" y="5766093"/>
            <a:ext cx="990601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= (Flächeninhalt des Profils u) ist minimal"/>
          <p:cNvSpPr txBox="1"/>
          <p:nvPr/>
        </p:nvSpPr>
        <p:spPr>
          <a:xfrm>
            <a:off x="2605783" y="5356901"/>
            <a:ext cx="22628979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= (Flächeninhalt des Profils u) ist minimal </a:t>
            </a:r>
          </a:p>
        </p:txBody>
      </p:sp>
      <p:sp>
        <p:nvSpPr>
          <p:cNvPr id="547" name="für alle (x,y) in B"/>
          <p:cNvSpPr txBox="1"/>
          <p:nvPr/>
        </p:nvSpPr>
        <p:spPr>
          <a:xfrm>
            <a:off x="6571763" y="6793580"/>
            <a:ext cx="22628979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in B</a:t>
            </a:r>
          </a:p>
        </p:txBody>
      </p:sp>
      <p:sp>
        <p:nvSpPr>
          <p:cNvPr id="548" name="für alle (x,y) auf Rand(B)"/>
          <p:cNvSpPr txBox="1"/>
          <p:nvPr/>
        </p:nvSpPr>
        <p:spPr>
          <a:xfrm>
            <a:off x="7401504" y="8230258"/>
            <a:ext cx="6324654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auf Rand(B)</a:t>
            </a:r>
          </a:p>
        </p:txBody>
      </p:sp>
      <p:pic>
        <p:nvPicPr>
          <p:cNvPr id="5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9379" y="7901510"/>
            <a:ext cx="9906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1246" y="7197586"/>
            <a:ext cx="30988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32996" y="8581596"/>
            <a:ext cx="39497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Partial Differentialgleichung können auch als…"/>
          <p:cNvSpPr txBox="1"/>
          <p:nvPr/>
        </p:nvSpPr>
        <p:spPr>
          <a:xfrm>
            <a:off x="1359473" y="1867211"/>
            <a:ext cx="12788247" cy="20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Partial Differentialgleichung können auch als</a:t>
            </a:r>
          </a:p>
          <a:p>
            <a: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lokale Konsequenz eines (globales) Prinzip, entstehen</a:t>
            </a:r>
          </a:p>
        </p:txBody>
      </p:sp>
      <p:pic>
        <p:nvPicPr>
          <p:cNvPr id="553" name="Image" descr="Imag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49034" y="6917148"/>
            <a:ext cx="216989" cy="2298926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Diese Gleichung besitzt eine eindeutige Lösung,…"/>
          <p:cNvSpPr txBox="1"/>
          <p:nvPr/>
        </p:nvSpPr>
        <p:spPr>
          <a:xfrm>
            <a:off x="1404859" y="10520352"/>
            <a:ext cx="14807170" cy="2168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Diese Gleichung besitzt eine eindeutige Lösung,</a:t>
            </a:r>
          </a:p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(aber es gibt keine explizite Formel für die Lösung)</a:t>
            </a:r>
          </a:p>
        </p:txBody>
      </p:sp>
      <p:sp>
        <p:nvSpPr>
          <p:cNvPr id="555" name="Theorem"/>
          <p:cNvSpPr txBox="1"/>
          <p:nvPr/>
        </p:nvSpPr>
        <p:spPr>
          <a:xfrm>
            <a:off x="1404859" y="8911725"/>
            <a:ext cx="13077105" cy="2168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Theorem</a:t>
            </a:r>
          </a:p>
        </p:txBody>
      </p:sp>
      <p:sp>
        <p:nvSpPr>
          <p:cNvPr id="556" name="Für “vernünftige” B und r"/>
          <p:cNvSpPr txBox="1"/>
          <p:nvPr/>
        </p:nvSpPr>
        <p:spPr>
          <a:xfrm>
            <a:off x="4065542" y="8810125"/>
            <a:ext cx="14807170" cy="2168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59"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“vernünftige” B und 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Rectangle"/>
          <p:cNvSpPr/>
          <p:nvPr/>
        </p:nvSpPr>
        <p:spPr>
          <a:xfrm>
            <a:off x="15379557" y="8834695"/>
            <a:ext cx="7235046" cy="1005730"/>
          </a:xfrm>
          <a:prstGeom prst="roundRect">
            <a:avLst>
              <a:gd name="adj" fmla="val 0"/>
            </a:avLst>
          </a:prstGeom>
          <a:solidFill>
            <a:srgbClr val="F4A2F1">
              <a:alpha val="428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9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0" name="4   Seifenmembrane sind optimal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4   Seifenmembrane sind optimal</a:t>
            </a:r>
          </a:p>
        </p:txBody>
      </p:sp>
      <p:sp>
        <p:nvSpPr>
          <p:cNvPr id="561" name="Was passiert, wenn die Membran über ein bestimmtes Hindernis (Profil: h(x,y)) liegen muss?"/>
          <p:cNvSpPr txBox="1"/>
          <p:nvPr/>
        </p:nvSpPr>
        <p:spPr>
          <a:xfrm>
            <a:off x="1144917" y="1667766"/>
            <a:ext cx="22628980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Was passiert, wenn die Membran über ein bestimmtes Hindernis (Profil: h(x,y)) liegen muss?</a:t>
            </a:r>
          </a:p>
        </p:txBody>
      </p:sp>
      <p:sp>
        <p:nvSpPr>
          <p:cNvPr id="562" name="Hindernisproblem"/>
          <p:cNvSpPr txBox="1"/>
          <p:nvPr/>
        </p:nvSpPr>
        <p:spPr>
          <a:xfrm>
            <a:off x="1159709" y="2252731"/>
            <a:ext cx="19657673" cy="112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Hindernisproblem</a:t>
            </a:r>
          </a:p>
        </p:txBody>
      </p:sp>
      <p:sp>
        <p:nvSpPr>
          <p:cNvPr id="563" name="Wir suchen ein Profil u(x,y), sodass"/>
          <p:cNvSpPr txBox="1"/>
          <p:nvPr/>
        </p:nvSpPr>
        <p:spPr>
          <a:xfrm>
            <a:off x="1238522" y="5316232"/>
            <a:ext cx="12312819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Wir suchen ein Profil u(x,y), sodass</a:t>
            </a:r>
          </a:p>
        </p:txBody>
      </p:sp>
      <p:sp>
        <p:nvSpPr>
          <p:cNvPr id="564" name="Rectangle"/>
          <p:cNvSpPr txBox="1"/>
          <p:nvPr/>
        </p:nvSpPr>
        <p:spPr>
          <a:xfrm>
            <a:off x="2229619" y="6326978"/>
            <a:ext cx="4376677" cy="103453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56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297099" y="6727318"/>
            <a:ext cx="990601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minimal ist"/>
          <p:cNvSpPr txBox="1"/>
          <p:nvPr/>
        </p:nvSpPr>
        <p:spPr>
          <a:xfrm>
            <a:off x="4596294" y="6337799"/>
            <a:ext cx="2967407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minimal ist</a:t>
            </a:r>
          </a:p>
        </p:txBody>
      </p:sp>
      <p:sp>
        <p:nvSpPr>
          <p:cNvPr id="567" name="Rectangle"/>
          <p:cNvSpPr txBox="1"/>
          <p:nvPr/>
        </p:nvSpPr>
        <p:spPr>
          <a:xfrm>
            <a:off x="2233363" y="7314935"/>
            <a:ext cx="6493324" cy="103453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568" name="für alle (x,y) auf Rand(B)"/>
          <p:cNvSpPr txBox="1"/>
          <p:nvPr/>
        </p:nvSpPr>
        <p:spPr>
          <a:xfrm>
            <a:off x="7653985" y="7361515"/>
            <a:ext cx="6324653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auf Rand(B)</a:t>
            </a:r>
          </a:p>
        </p:txBody>
      </p:sp>
      <p:pic>
        <p:nvPicPr>
          <p:cNvPr id="5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5476" y="7712852"/>
            <a:ext cx="39497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8326" y="8736486"/>
            <a:ext cx="40640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für alle (x,y) in B"/>
          <p:cNvSpPr txBox="1"/>
          <p:nvPr/>
        </p:nvSpPr>
        <p:spPr>
          <a:xfrm>
            <a:off x="7644705" y="8360505"/>
            <a:ext cx="6324653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AA54E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in B</a:t>
            </a:r>
          </a:p>
        </p:txBody>
      </p:sp>
      <p:sp>
        <p:nvSpPr>
          <p:cNvPr id="572" name="Circle"/>
          <p:cNvSpPr/>
          <p:nvPr/>
        </p:nvSpPr>
        <p:spPr>
          <a:xfrm>
            <a:off x="15189930" y="7675145"/>
            <a:ext cx="314118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3" name="Circle"/>
          <p:cNvSpPr/>
          <p:nvPr/>
        </p:nvSpPr>
        <p:spPr>
          <a:xfrm>
            <a:off x="22398251" y="8720714"/>
            <a:ext cx="314119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851688" y="8246355"/>
            <a:ext cx="990601" cy="364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60010" y="9231999"/>
            <a:ext cx="990601" cy="358666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Line"/>
          <p:cNvSpPr/>
          <p:nvPr/>
        </p:nvSpPr>
        <p:spPr>
          <a:xfrm>
            <a:off x="15371878" y="7173148"/>
            <a:ext cx="7255577" cy="1688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fill="norm" stroke="1" extrusionOk="0">
                <a:moveTo>
                  <a:pt x="0" y="8869"/>
                </a:moveTo>
                <a:cubicBezTo>
                  <a:pt x="994" y="9785"/>
                  <a:pt x="2014" y="7898"/>
                  <a:pt x="2536" y="4178"/>
                </a:cubicBezTo>
                <a:cubicBezTo>
                  <a:pt x="2770" y="2509"/>
                  <a:pt x="2942" y="416"/>
                  <a:pt x="3390" y="48"/>
                </a:cubicBezTo>
                <a:cubicBezTo>
                  <a:pt x="3667" y="-179"/>
                  <a:pt x="3938" y="416"/>
                  <a:pt x="4117" y="1362"/>
                </a:cubicBezTo>
                <a:cubicBezTo>
                  <a:pt x="4415" y="2937"/>
                  <a:pt x="4461" y="5377"/>
                  <a:pt x="4901" y="6272"/>
                </a:cubicBezTo>
                <a:cubicBezTo>
                  <a:pt x="5220" y="6919"/>
                  <a:pt x="5581" y="6393"/>
                  <a:pt x="5894" y="5655"/>
                </a:cubicBezTo>
                <a:cubicBezTo>
                  <a:pt x="6367" y="4536"/>
                  <a:pt x="6780" y="2999"/>
                  <a:pt x="7103" y="1147"/>
                </a:cubicBezTo>
                <a:cubicBezTo>
                  <a:pt x="7526" y="2217"/>
                  <a:pt x="7895" y="3640"/>
                  <a:pt x="8186" y="5332"/>
                </a:cubicBezTo>
                <a:cubicBezTo>
                  <a:pt x="8449" y="6854"/>
                  <a:pt x="8658" y="8624"/>
                  <a:pt x="9046" y="9560"/>
                </a:cubicBezTo>
                <a:cubicBezTo>
                  <a:pt x="9711" y="11166"/>
                  <a:pt x="10556" y="9844"/>
                  <a:pt x="10819" y="6784"/>
                </a:cubicBezTo>
                <a:cubicBezTo>
                  <a:pt x="10998" y="9577"/>
                  <a:pt x="11372" y="12073"/>
                  <a:pt x="11892" y="13937"/>
                </a:cubicBezTo>
                <a:cubicBezTo>
                  <a:pt x="12249" y="15219"/>
                  <a:pt x="12668" y="16169"/>
                  <a:pt x="13126" y="16562"/>
                </a:cubicBezTo>
                <a:cubicBezTo>
                  <a:pt x="13544" y="16920"/>
                  <a:pt x="13977" y="16796"/>
                  <a:pt x="14378" y="16186"/>
                </a:cubicBezTo>
                <a:cubicBezTo>
                  <a:pt x="14797" y="15549"/>
                  <a:pt x="15165" y="14410"/>
                  <a:pt x="15436" y="12906"/>
                </a:cubicBezTo>
                <a:cubicBezTo>
                  <a:pt x="15781" y="10862"/>
                  <a:pt x="16287" y="9415"/>
                  <a:pt x="16861" y="8828"/>
                </a:cubicBezTo>
                <a:cubicBezTo>
                  <a:pt x="17320" y="8359"/>
                  <a:pt x="17828" y="8555"/>
                  <a:pt x="18109" y="10109"/>
                </a:cubicBezTo>
                <a:cubicBezTo>
                  <a:pt x="18301" y="11174"/>
                  <a:pt x="18315" y="12644"/>
                  <a:pt x="18503" y="13721"/>
                </a:cubicBezTo>
                <a:cubicBezTo>
                  <a:pt x="18771" y="15257"/>
                  <a:pt x="19254" y="15498"/>
                  <a:pt x="19704" y="15671"/>
                </a:cubicBezTo>
                <a:cubicBezTo>
                  <a:pt x="20109" y="15826"/>
                  <a:pt x="20522" y="16027"/>
                  <a:pt x="20874" y="16898"/>
                </a:cubicBezTo>
                <a:cubicBezTo>
                  <a:pt x="21264" y="17861"/>
                  <a:pt x="21531" y="19524"/>
                  <a:pt x="21600" y="21421"/>
                </a:cubicBezTo>
              </a:path>
            </a:pathLst>
          </a:custGeom>
          <a:ln w="25400">
            <a:solidFill>
              <a:srgbClr val="AA54E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AA54E2"/>
                </a:solidFill>
              </a:defRPr>
            </a:pPr>
          </a:p>
        </p:txBody>
      </p:sp>
      <p:sp>
        <p:nvSpPr>
          <p:cNvPr id="577" name="y = 0 Schnitte"/>
          <p:cNvSpPr txBox="1"/>
          <p:nvPr/>
        </p:nvSpPr>
        <p:spPr>
          <a:xfrm>
            <a:off x="17306298" y="10063806"/>
            <a:ext cx="2651180" cy="67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65188">
              <a:defRPr spc="-67" sz="3395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y = 0 Schnitte</a:t>
            </a:r>
          </a:p>
        </p:txBody>
      </p:sp>
      <p:sp>
        <p:nvSpPr>
          <p:cNvPr id="578" name="Line"/>
          <p:cNvSpPr/>
          <p:nvPr/>
        </p:nvSpPr>
        <p:spPr>
          <a:xfrm>
            <a:off x="15379913" y="7023594"/>
            <a:ext cx="7260596" cy="1788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1" fill="norm" stroke="1" extrusionOk="0">
                <a:moveTo>
                  <a:pt x="0" y="10134"/>
                </a:moveTo>
                <a:cubicBezTo>
                  <a:pt x="409" y="7574"/>
                  <a:pt x="980" y="5502"/>
                  <a:pt x="1654" y="4134"/>
                </a:cubicBezTo>
                <a:cubicBezTo>
                  <a:pt x="2219" y="2988"/>
                  <a:pt x="2837" y="2377"/>
                  <a:pt x="3448" y="1739"/>
                </a:cubicBezTo>
                <a:cubicBezTo>
                  <a:pt x="4014" y="1149"/>
                  <a:pt x="4580" y="529"/>
                  <a:pt x="5160" y="219"/>
                </a:cubicBezTo>
                <a:cubicBezTo>
                  <a:pt x="5755" y="-99"/>
                  <a:pt x="6360" y="-87"/>
                  <a:pt x="6950" y="367"/>
                </a:cubicBezTo>
                <a:cubicBezTo>
                  <a:pt x="7719" y="960"/>
                  <a:pt x="8438" y="2283"/>
                  <a:pt x="9168" y="3424"/>
                </a:cubicBezTo>
                <a:cubicBezTo>
                  <a:pt x="9789" y="4394"/>
                  <a:pt x="10424" y="5238"/>
                  <a:pt x="11024" y="6408"/>
                </a:cubicBezTo>
                <a:cubicBezTo>
                  <a:pt x="11963" y="8239"/>
                  <a:pt x="12818" y="10860"/>
                  <a:pt x="13837" y="11811"/>
                </a:cubicBezTo>
                <a:cubicBezTo>
                  <a:pt x="14503" y="12432"/>
                  <a:pt x="15199" y="12293"/>
                  <a:pt x="15846" y="11394"/>
                </a:cubicBezTo>
                <a:cubicBezTo>
                  <a:pt x="16150" y="10971"/>
                  <a:pt x="16440" y="10382"/>
                  <a:pt x="16753" y="10068"/>
                </a:cubicBezTo>
                <a:cubicBezTo>
                  <a:pt x="16888" y="9933"/>
                  <a:pt x="17027" y="9850"/>
                  <a:pt x="17166" y="9902"/>
                </a:cubicBezTo>
                <a:cubicBezTo>
                  <a:pt x="17252" y="9934"/>
                  <a:pt x="17337" y="10018"/>
                  <a:pt x="17421" y="10098"/>
                </a:cubicBezTo>
                <a:cubicBezTo>
                  <a:pt x="17589" y="10260"/>
                  <a:pt x="17759" y="10410"/>
                  <a:pt x="17923" y="10626"/>
                </a:cubicBezTo>
                <a:cubicBezTo>
                  <a:pt x="18507" y="11391"/>
                  <a:pt x="19005" y="12936"/>
                  <a:pt x="19573" y="13862"/>
                </a:cubicBezTo>
                <a:cubicBezTo>
                  <a:pt x="19963" y="14496"/>
                  <a:pt x="20383" y="14835"/>
                  <a:pt x="20741" y="15728"/>
                </a:cubicBezTo>
                <a:cubicBezTo>
                  <a:pt x="21242" y="16977"/>
                  <a:pt x="21562" y="19128"/>
                  <a:pt x="21600" y="21501"/>
                </a:cubicBezTo>
              </a:path>
            </a:pathLst>
          </a:custGeom>
          <a:ln w="381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9" name="Shape"/>
          <p:cNvSpPr/>
          <p:nvPr/>
        </p:nvSpPr>
        <p:spPr>
          <a:xfrm>
            <a:off x="15378560" y="7174471"/>
            <a:ext cx="7265742" cy="1670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6" fill="norm" stroke="1" extrusionOk="0">
                <a:moveTo>
                  <a:pt x="32" y="9522"/>
                </a:moveTo>
                <a:lnTo>
                  <a:pt x="0" y="21566"/>
                </a:lnTo>
                <a:lnTo>
                  <a:pt x="21600" y="21440"/>
                </a:lnTo>
                <a:cubicBezTo>
                  <a:pt x="21494" y="19940"/>
                  <a:pt x="21273" y="18641"/>
                  <a:pt x="20975" y="17755"/>
                </a:cubicBezTo>
                <a:cubicBezTo>
                  <a:pt x="20677" y="16872"/>
                  <a:pt x="20323" y="16460"/>
                  <a:pt x="19965" y="16291"/>
                </a:cubicBezTo>
                <a:cubicBezTo>
                  <a:pt x="19623" y="16130"/>
                  <a:pt x="19273" y="16182"/>
                  <a:pt x="18946" y="15721"/>
                </a:cubicBezTo>
                <a:cubicBezTo>
                  <a:pt x="18688" y="15358"/>
                  <a:pt x="18454" y="14678"/>
                  <a:pt x="18328" y="13637"/>
                </a:cubicBezTo>
                <a:cubicBezTo>
                  <a:pt x="18173" y="12353"/>
                  <a:pt x="18209" y="10677"/>
                  <a:pt x="17962" y="9663"/>
                </a:cubicBezTo>
                <a:cubicBezTo>
                  <a:pt x="17749" y="8786"/>
                  <a:pt x="17432" y="8820"/>
                  <a:pt x="17138" y="8947"/>
                </a:cubicBezTo>
                <a:cubicBezTo>
                  <a:pt x="16778" y="9103"/>
                  <a:pt x="16412" y="9339"/>
                  <a:pt x="16112" y="10219"/>
                </a:cubicBezTo>
                <a:cubicBezTo>
                  <a:pt x="15868" y="10935"/>
                  <a:pt x="15697" y="12002"/>
                  <a:pt x="15510" y="12984"/>
                </a:cubicBezTo>
                <a:cubicBezTo>
                  <a:pt x="15287" y="14158"/>
                  <a:pt x="15034" y="15231"/>
                  <a:pt x="14734" y="16021"/>
                </a:cubicBezTo>
                <a:cubicBezTo>
                  <a:pt x="14406" y="16884"/>
                  <a:pt x="14034" y="17377"/>
                  <a:pt x="13650" y="17458"/>
                </a:cubicBezTo>
                <a:cubicBezTo>
                  <a:pt x="13250" y="17543"/>
                  <a:pt x="12852" y="17175"/>
                  <a:pt x="12492" y="16405"/>
                </a:cubicBezTo>
                <a:cubicBezTo>
                  <a:pt x="12139" y="15649"/>
                  <a:pt x="11835" y="14534"/>
                  <a:pt x="11576" y="13250"/>
                </a:cubicBezTo>
                <a:cubicBezTo>
                  <a:pt x="11265" y="11717"/>
                  <a:pt x="11019" y="9959"/>
                  <a:pt x="10849" y="8057"/>
                </a:cubicBezTo>
                <a:cubicBezTo>
                  <a:pt x="10673" y="8698"/>
                  <a:pt x="10486" y="9280"/>
                  <a:pt x="10289" y="9796"/>
                </a:cubicBezTo>
                <a:cubicBezTo>
                  <a:pt x="10048" y="10431"/>
                  <a:pt x="9783" y="10971"/>
                  <a:pt x="9502" y="10867"/>
                </a:cubicBezTo>
                <a:cubicBezTo>
                  <a:pt x="9192" y="10752"/>
                  <a:pt x="8934" y="9890"/>
                  <a:pt x="8727" y="8875"/>
                </a:cubicBezTo>
                <a:cubicBezTo>
                  <a:pt x="8444" y="7482"/>
                  <a:pt x="8247" y="5806"/>
                  <a:pt x="7975" y="4376"/>
                </a:cubicBezTo>
                <a:cubicBezTo>
                  <a:pt x="7769" y="3297"/>
                  <a:pt x="7523" y="2374"/>
                  <a:pt x="7248" y="1645"/>
                </a:cubicBezTo>
                <a:cubicBezTo>
                  <a:pt x="6952" y="2701"/>
                  <a:pt x="6648" y="3714"/>
                  <a:pt x="6336" y="4682"/>
                </a:cubicBezTo>
                <a:cubicBezTo>
                  <a:pt x="6087" y="5456"/>
                  <a:pt x="5830" y="6208"/>
                  <a:pt x="5535" y="6558"/>
                </a:cubicBezTo>
                <a:cubicBezTo>
                  <a:pt x="5294" y="6842"/>
                  <a:pt x="5040" y="6842"/>
                  <a:pt x="4799" y="6558"/>
                </a:cubicBezTo>
                <a:lnTo>
                  <a:pt x="4609" y="5185"/>
                </a:lnTo>
                <a:lnTo>
                  <a:pt x="4514" y="4499"/>
                </a:lnTo>
                <a:lnTo>
                  <a:pt x="4467" y="4156"/>
                </a:lnTo>
                <a:lnTo>
                  <a:pt x="4419" y="3813"/>
                </a:lnTo>
                <a:cubicBezTo>
                  <a:pt x="4302" y="2923"/>
                  <a:pt x="4164" y="2087"/>
                  <a:pt x="4008" y="1318"/>
                </a:cubicBezTo>
                <a:cubicBezTo>
                  <a:pt x="3866" y="621"/>
                  <a:pt x="3695" y="-34"/>
                  <a:pt x="3483" y="1"/>
                </a:cubicBezTo>
                <a:cubicBezTo>
                  <a:pt x="3246" y="41"/>
                  <a:pt x="3078" y="905"/>
                  <a:pt x="2956" y="1811"/>
                </a:cubicBezTo>
                <a:cubicBezTo>
                  <a:pt x="2812" y="2880"/>
                  <a:pt x="2703" y="4041"/>
                  <a:pt x="2532" y="5032"/>
                </a:cubicBezTo>
                <a:cubicBezTo>
                  <a:pt x="2352" y="6070"/>
                  <a:pt x="2114" y="6870"/>
                  <a:pt x="1869" y="7614"/>
                </a:cubicBezTo>
                <a:cubicBezTo>
                  <a:pt x="1636" y="8323"/>
                  <a:pt x="1394" y="8992"/>
                  <a:pt x="1125" y="9394"/>
                </a:cubicBezTo>
                <a:cubicBezTo>
                  <a:pt x="772" y="9921"/>
                  <a:pt x="391" y="9965"/>
                  <a:pt x="32" y="9522"/>
                </a:cubicBezTo>
                <a:close/>
              </a:path>
            </a:pathLst>
          </a:custGeom>
          <a:solidFill>
            <a:srgbClr val="F4A2F1">
              <a:alpha val="428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80" name="Line"/>
          <p:cNvSpPr/>
          <p:nvPr/>
        </p:nvSpPr>
        <p:spPr>
          <a:xfrm flipV="1">
            <a:off x="17228727" y="7678906"/>
            <a:ext cx="1" cy="2161519"/>
          </a:xfrm>
          <a:prstGeom prst="line">
            <a:avLst/>
          </a:prstGeom>
          <a:ln w="25400">
            <a:solidFill>
              <a:srgbClr val="AA54E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8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394195" y="7700526"/>
            <a:ext cx="1211236" cy="416984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Line"/>
          <p:cNvSpPr/>
          <p:nvPr/>
        </p:nvSpPr>
        <p:spPr>
          <a:xfrm flipV="1">
            <a:off x="17152528" y="7017244"/>
            <a:ext cx="1" cy="2823181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8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186299" y="6374674"/>
            <a:ext cx="1231093" cy="41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" descr="Imag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49034" y="6601962"/>
            <a:ext cx="339472" cy="2780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Rectangle"/>
          <p:cNvSpPr/>
          <p:nvPr/>
        </p:nvSpPr>
        <p:spPr>
          <a:xfrm>
            <a:off x="15379557" y="8834695"/>
            <a:ext cx="7235046" cy="1005730"/>
          </a:xfrm>
          <a:prstGeom prst="roundRect">
            <a:avLst>
              <a:gd name="adj" fmla="val 0"/>
            </a:avLst>
          </a:prstGeom>
          <a:solidFill>
            <a:srgbClr val="F4A2F1">
              <a:alpha val="428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7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8" name="4   Seifenmembrane sind optimal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4   Seifenmembrane sind optimal</a:t>
            </a:r>
          </a:p>
        </p:txBody>
      </p:sp>
      <p:sp>
        <p:nvSpPr>
          <p:cNvPr id="589" name="Variationsmethoden zeigen"/>
          <p:cNvSpPr txBox="1"/>
          <p:nvPr/>
        </p:nvSpPr>
        <p:spPr>
          <a:xfrm>
            <a:off x="1144917" y="476718"/>
            <a:ext cx="22628980" cy="298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Variationsmethoden zeigen</a:t>
            </a:r>
          </a:p>
        </p:txBody>
      </p:sp>
      <p:pic>
        <p:nvPicPr>
          <p:cNvPr id="59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669092" y="4280256"/>
            <a:ext cx="990601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ist minimal"/>
          <p:cNvSpPr txBox="1"/>
          <p:nvPr/>
        </p:nvSpPr>
        <p:spPr>
          <a:xfrm>
            <a:off x="3968287" y="3890736"/>
            <a:ext cx="2967407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ist minimal</a:t>
            </a:r>
          </a:p>
        </p:txBody>
      </p:sp>
      <p:sp>
        <p:nvSpPr>
          <p:cNvPr id="592" name="für alle (x,y) auf Rand(B)"/>
          <p:cNvSpPr txBox="1"/>
          <p:nvPr/>
        </p:nvSpPr>
        <p:spPr>
          <a:xfrm>
            <a:off x="7025978" y="5815338"/>
            <a:ext cx="6324653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auf Rand(B)</a:t>
            </a:r>
          </a:p>
        </p:txBody>
      </p:sp>
      <p:pic>
        <p:nvPicPr>
          <p:cNvPr id="5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7469" y="6166676"/>
            <a:ext cx="39497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0319" y="5262448"/>
            <a:ext cx="40640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für alle (x,y) in B"/>
          <p:cNvSpPr txBox="1"/>
          <p:nvPr/>
        </p:nvSpPr>
        <p:spPr>
          <a:xfrm>
            <a:off x="7016698" y="4886468"/>
            <a:ext cx="6324653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AA54E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in B</a:t>
            </a:r>
          </a:p>
        </p:txBody>
      </p:sp>
      <p:sp>
        <p:nvSpPr>
          <p:cNvPr id="596" name="Circle"/>
          <p:cNvSpPr/>
          <p:nvPr/>
        </p:nvSpPr>
        <p:spPr>
          <a:xfrm>
            <a:off x="15189930" y="7675145"/>
            <a:ext cx="314118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7" name="Circle"/>
          <p:cNvSpPr/>
          <p:nvPr/>
        </p:nvSpPr>
        <p:spPr>
          <a:xfrm>
            <a:off x="22398251" y="8720714"/>
            <a:ext cx="314119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9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851688" y="8246355"/>
            <a:ext cx="990601" cy="364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60010" y="9231999"/>
            <a:ext cx="990601" cy="358666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Line"/>
          <p:cNvSpPr/>
          <p:nvPr/>
        </p:nvSpPr>
        <p:spPr>
          <a:xfrm>
            <a:off x="15371878" y="7173148"/>
            <a:ext cx="7255577" cy="1688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1" fill="norm" stroke="1" extrusionOk="0">
                <a:moveTo>
                  <a:pt x="0" y="8869"/>
                </a:moveTo>
                <a:cubicBezTo>
                  <a:pt x="994" y="9785"/>
                  <a:pt x="2014" y="7898"/>
                  <a:pt x="2536" y="4178"/>
                </a:cubicBezTo>
                <a:cubicBezTo>
                  <a:pt x="2770" y="2509"/>
                  <a:pt x="2942" y="416"/>
                  <a:pt x="3390" y="48"/>
                </a:cubicBezTo>
                <a:cubicBezTo>
                  <a:pt x="3667" y="-179"/>
                  <a:pt x="3938" y="416"/>
                  <a:pt x="4117" y="1362"/>
                </a:cubicBezTo>
                <a:cubicBezTo>
                  <a:pt x="4415" y="2937"/>
                  <a:pt x="4461" y="5377"/>
                  <a:pt x="4901" y="6272"/>
                </a:cubicBezTo>
                <a:cubicBezTo>
                  <a:pt x="5220" y="6919"/>
                  <a:pt x="5581" y="6393"/>
                  <a:pt x="5894" y="5655"/>
                </a:cubicBezTo>
                <a:cubicBezTo>
                  <a:pt x="6367" y="4536"/>
                  <a:pt x="6780" y="2999"/>
                  <a:pt x="7103" y="1147"/>
                </a:cubicBezTo>
                <a:cubicBezTo>
                  <a:pt x="7526" y="2217"/>
                  <a:pt x="7895" y="3640"/>
                  <a:pt x="8186" y="5332"/>
                </a:cubicBezTo>
                <a:cubicBezTo>
                  <a:pt x="8449" y="6854"/>
                  <a:pt x="8658" y="8624"/>
                  <a:pt x="9046" y="9560"/>
                </a:cubicBezTo>
                <a:cubicBezTo>
                  <a:pt x="9711" y="11166"/>
                  <a:pt x="10556" y="9844"/>
                  <a:pt x="10819" y="6784"/>
                </a:cubicBezTo>
                <a:cubicBezTo>
                  <a:pt x="10998" y="9577"/>
                  <a:pt x="11372" y="12073"/>
                  <a:pt x="11892" y="13937"/>
                </a:cubicBezTo>
                <a:cubicBezTo>
                  <a:pt x="12249" y="15219"/>
                  <a:pt x="12668" y="16169"/>
                  <a:pt x="13126" y="16562"/>
                </a:cubicBezTo>
                <a:cubicBezTo>
                  <a:pt x="13544" y="16920"/>
                  <a:pt x="13977" y="16796"/>
                  <a:pt x="14378" y="16186"/>
                </a:cubicBezTo>
                <a:cubicBezTo>
                  <a:pt x="14797" y="15549"/>
                  <a:pt x="15165" y="14410"/>
                  <a:pt x="15436" y="12906"/>
                </a:cubicBezTo>
                <a:cubicBezTo>
                  <a:pt x="15781" y="10862"/>
                  <a:pt x="16287" y="9415"/>
                  <a:pt x="16861" y="8828"/>
                </a:cubicBezTo>
                <a:cubicBezTo>
                  <a:pt x="17320" y="8359"/>
                  <a:pt x="17828" y="8555"/>
                  <a:pt x="18109" y="10109"/>
                </a:cubicBezTo>
                <a:cubicBezTo>
                  <a:pt x="18301" y="11174"/>
                  <a:pt x="18315" y="12644"/>
                  <a:pt x="18503" y="13721"/>
                </a:cubicBezTo>
                <a:cubicBezTo>
                  <a:pt x="18771" y="15257"/>
                  <a:pt x="19254" y="15498"/>
                  <a:pt x="19704" y="15671"/>
                </a:cubicBezTo>
                <a:cubicBezTo>
                  <a:pt x="20109" y="15826"/>
                  <a:pt x="20522" y="16027"/>
                  <a:pt x="20874" y="16898"/>
                </a:cubicBezTo>
                <a:cubicBezTo>
                  <a:pt x="21264" y="17861"/>
                  <a:pt x="21531" y="19524"/>
                  <a:pt x="21600" y="21421"/>
                </a:cubicBezTo>
              </a:path>
            </a:pathLst>
          </a:custGeom>
          <a:ln w="25400">
            <a:solidFill>
              <a:srgbClr val="AA54E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AA54E2"/>
                </a:solidFill>
              </a:defRPr>
            </a:pPr>
          </a:p>
        </p:txBody>
      </p:sp>
      <p:sp>
        <p:nvSpPr>
          <p:cNvPr id="601" name="y = 0 Schnitte"/>
          <p:cNvSpPr txBox="1"/>
          <p:nvPr/>
        </p:nvSpPr>
        <p:spPr>
          <a:xfrm>
            <a:off x="17306298" y="10063806"/>
            <a:ext cx="2651180" cy="67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65188">
              <a:defRPr spc="-67" sz="3395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y = 0 Schnitte</a:t>
            </a:r>
          </a:p>
        </p:txBody>
      </p:sp>
      <p:sp>
        <p:nvSpPr>
          <p:cNvPr id="602" name="Line"/>
          <p:cNvSpPr/>
          <p:nvPr/>
        </p:nvSpPr>
        <p:spPr>
          <a:xfrm>
            <a:off x="15379913" y="7023594"/>
            <a:ext cx="7260596" cy="1788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1" fill="norm" stroke="1" extrusionOk="0">
                <a:moveTo>
                  <a:pt x="0" y="10134"/>
                </a:moveTo>
                <a:cubicBezTo>
                  <a:pt x="409" y="7574"/>
                  <a:pt x="980" y="5502"/>
                  <a:pt x="1654" y="4134"/>
                </a:cubicBezTo>
                <a:cubicBezTo>
                  <a:pt x="2219" y="2988"/>
                  <a:pt x="2837" y="2377"/>
                  <a:pt x="3448" y="1739"/>
                </a:cubicBezTo>
                <a:cubicBezTo>
                  <a:pt x="4014" y="1149"/>
                  <a:pt x="4580" y="529"/>
                  <a:pt x="5160" y="219"/>
                </a:cubicBezTo>
                <a:cubicBezTo>
                  <a:pt x="5755" y="-99"/>
                  <a:pt x="6360" y="-87"/>
                  <a:pt x="6950" y="367"/>
                </a:cubicBezTo>
                <a:cubicBezTo>
                  <a:pt x="7719" y="960"/>
                  <a:pt x="8438" y="2283"/>
                  <a:pt x="9168" y="3424"/>
                </a:cubicBezTo>
                <a:cubicBezTo>
                  <a:pt x="9789" y="4394"/>
                  <a:pt x="10424" y="5238"/>
                  <a:pt x="11024" y="6408"/>
                </a:cubicBezTo>
                <a:cubicBezTo>
                  <a:pt x="11963" y="8239"/>
                  <a:pt x="12818" y="10860"/>
                  <a:pt x="13837" y="11811"/>
                </a:cubicBezTo>
                <a:cubicBezTo>
                  <a:pt x="14503" y="12432"/>
                  <a:pt x="15199" y="12293"/>
                  <a:pt x="15846" y="11394"/>
                </a:cubicBezTo>
                <a:cubicBezTo>
                  <a:pt x="16150" y="10971"/>
                  <a:pt x="16440" y="10382"/>
                  <a:pt x="16753" y="10068"/>
                </a:cubicBezTo>
                <a:cubicBezTo>
                  <a:pt x="16888" y="9933"/>
                  <a:pt x="17027" y="9850"/>
                  <a:pt x="17166" y="9902"/>
                </a:cubicBezTo>
                <a:cubicBezTo>
                  <a:pt x="17252" y="9934"/>
                  <a:pt x="17337" y="10018"/>
                  <a:pt x="17421" y="10098"/>
                </a:cubicBezTo>
                <a:cubicBezTo>
                  <a:pt x="17589" y="10260"/>
                  <a:pt x="17759" y="10410"/>
                  <a:pt x="17923" y="10626"/>
                </a:cubicBezTo>
                <a:cubicBezTo>
                  <a:pt x="18507" y="11391"/>
                  <a:pt x="19005" y="12936"/>
                  <a:pt x="19573" y="13862"/>
                </a:cubicBezTo>
                <a:cubicBezTo>
                  <a:pt x="19963" y="14496"/>
                  <a:pt x="20383" y="14835"/>
                  <a:pt x="20741" y="15728"/>
                </a:cubicBezTo>
                <a:cubicBezTo>
                  <a:pt x="21242" y="16977"/>
                  <a:pt x="21562" y="19128"/>
                  <a:pt x="21600" y="21501"/>
                </a:cubicBezTo>
              </a:path>
            </a:pathLst>
          </a:custGeom>
          <a:ln w="381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03" name="Shape"/>
          <p:cNvSpPr/>
          <p:nvPr/>
        </p:nvSpPr>
        <p:spPr>
          <a:xfrm>
            <a:off x="15378560" y="7174471"/>
            <a:ext cx="7265742" cy="1670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6" fill="norm" stroke="1" extrusionOk="0">
                <a:moveTo>
                  <a:pt x="32" y="9522"/>
                </a:moveTo>
                <a:lnTo>
                  <a:pt x="0" y="21566"/>
                </a:lnTo>
                <a:lnTo>
                  <a:pt x="21600" y="21440"/>
                </a:lnTo>
                <a:cubicBezTo>
                  <a:pt x="21494" y="19940"/>
                  <a:pt x="21273" y="18641"/>
                  <a:pt x="20975" y="17755"/>
                </a:cubicBezTo>
                <a:cubicBezTo>
                  <a:pt x="20677" y="16872"/>
                  <a:pt x="20323" y="16460"/>
                  <a:pt x="19965" y="16291"/>
                </a:cubicBezTo>
                <a:cubicBezTo>
                  <a:pt x="19623" y="16130"/>
                  <a:pt x="19273" y="16182"/>
                  <a:pt x="18946" y="15721"/>
                </a:cubicBezTo>
                <a:cubicBezTo>
                  <a:pt x="18688" y="15358"/>
                  <a:pt x="18454" y="14678"/>
                  <a:pt x="18328" y="13637"/>
                </a:cubicBezTo>
                <a:cubicBezTo>
                  <a:pt x="18173" y="12353"/>
                  <a:pt x="18209" y="10677"/>
                  <a:pt x="17962" y="9663"/>
                </a:cubicBezTo>
                <a:cubicBezTo>
                  <a:pt x="17749" y="8786"/>
                  <a:pt x="17432" y="8820"/>
                  <a:pt x="17138" y="8947"/>
                </a:cubicBezTo>
                <a:cubicBezTo>
                  <a:pt x="16778" y="9103"/>
                  <a:pt x="16412" y="9339"/>
                  <a:pt x="16112" y="10219"/>
                </a:cubicBezTo>
                <a:cubicBezTo>
                  <a:pt x="15868" y="10935"/>
                  <a:pt x="15697" y="12002"/>
                  <a:pt x="15510" y="12984"/>
                </a:cubicBezTo>
                <a:cubicBezTo>
                  <a:pt x="15287" y="14158"/>
                  <a:pt x="15034" y="15231"/>
                  <a:pt x="14734" y="16021"/>
                </a:cubicBezTo>
                <a:cubicBezTo>
                  <a:pt x="14406" y="16884"/>
                  <a:pt x="14034" y="17377"/>
                  <a:pt x="13650" y="17458"/>
                </a:cubicBezTo>
                <a:cubicBezTo>
                  <a:pt x="13250" y="17543"/>
                  <a:pt x="12852" y="17175"/>
                  <a:pt x="12492" y="16405"/>
                </a:cubicBezTo>
                <a:cubicBezTo>
                  <a:pt x="12139" y="15649"/>
                  <a:pt x="11835" y="14534"/>
                  <a:pt x="11576" y="13250"/>
                </a:cubicBezTo>
                <a:cubicBezTo>
                  <a:pt x="11265" y="11717"/>
                  <a:pt x="11019" y="9959"/>
                  <a:pt x="10849" y="8057"/>
                </a:cubicBezTo>
                <a:cubicBezTo>
                  <a:pt x="10673" y="8698"/>
                  <a:pt x="10486" y="9280"/>
                  <a:pt x="10289" y="9796"/>
                </a:cubicBezTo>
                <a:cubicBezTo>
                  <a:pt x="10048" y="10431"/>
                  <a:pt x="9783" y="10971"/>
                  <a:pt x="9502" y="10867"/>
                </a:cubicBezTo>
                <a:cubicBezTo>
                  <a:pt x="9192" y="10752"/>
                  <a:pt x="8934" y="9890"/>
                  <a:pt x="8727" y="8875"/>
                </a:cubicBezTo>
                <a:cubicBezTo>
                  <a:pt x="8444" y="7482"/>
                  <a:pt x="8247" y="5806"/>
                  <a:pt x="7975" y="4376"/>
                </a:cubicBezTo>
                <a:cubicBezTo>
                  <a:pt x="7769" y="3297"/>
                  <a:pt x="7523" y="2374"/>
                  <a:pt x="7248" y="1645"/>
                </a:cubicBezTo>
                <a:cubicBezTo>
                  <a:pt x="6952" y="2701"/>
                  <a:pt x="6648" y="3714"/>
                  <a:pt x="6336" y="4682"/>
                </a:cubicBezTo>
                <a:cubicBezTo>
                  <a:pt x="6087" y="5456"/>
                  <a:pt x="5830" y="6208"/>
                  <a:pt x="5535" y="6558"/>
                </a:cubicBezTo>
                <a:cubicBezTo>
                  <a:pt x="5294" y="6842"/>
                  <a:pt x="5040" y="6842"/>
                  <a:pt x="4799" y="6558"/>
                </a:cubicBezTo>
                <a:lnTo>
                  <a:pt x="4609" y="5185"/>
                </a:lnTo>
                <a:lnTo>
                  <a:pt x="4514" y="4499"/>
                </a:lnTo>
                <a:lnTo>
                  <a:pt x="4467" y="4156"/>
                </a:lnTo>
                <a:lnTo>
                  <a:pt x="4419" y="3813"/>
                </a:lnTo>
                <a:cubicBezTo>
                  <a:pt x="4302" y="2923"/>
                  <a:pt x="4164" y="2087"/>
                  <a:pt x="4008" y="1318"/>
                </a:cubicBezTo>
                <a:cubicBezTo>
                  <a:pt x="3866" y="621"/>
                  <a:pt x="3695" y="-34"/>
                  <a:pt x="3483" y="1"/>
                </a:cubicBezTo>
                <a:cubicBezTo>
                  <a:pt x="3246" y="41"/>
                  <a:pt x="3078" y="905"/>
                  <a:pt x="2956" y="1811"/>
                </a:cubicBezTo>
                <a:cubicBezTo>
                  <a:pt x="2812" y="2880"/>
                  <a:pt x="2703" y="4041"/>
                  <a:pt x="2532" y="5032"/>
                </a:cubicBezTo>
                <a:cubicBezTo>
                  <a:pt x="2352" y="6070"/>
                  <a:pt x="2114" y="6870"/>
                  <a:pt x="1869" y="7614"/>
                </a:cubicBezTo>
                <a:cubicBezTo>
                  <a:pt x="1636" y="8323"/>
                  <a:pt x="1394" y="8992"/>
                  <a:pt x="1125" y="9394"/>
                </a:cubicBezTo>
                <a:cubicBezTo>
                  <a:pt x="772" y="9921"/>
                  <a:pt x="391" y="9965"/>
                  <a:pt x="32" y="9522"/>
                </a:cubicBezTo>
                <a:close/>
              </a:path>
            </a:pathLst>
          </a:custGeom>
          <a:solidFill>
            <a:srgbClr val="F4A2F1">
              <a:alpha val="428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04" name="Line"/>
          <p:cNvSpPr/>
          <p:nvPr/>
        </p:nvSpPr>
        <p:spPr>
          <a:xfrm flipV="1">
            <a:off x="17228727" y="7678906"/>
            <a:ext cx="1" cy="2161519"/>
          </a:xfrm>
          <a:prstGeom prst="line">
            <a:avLst/>
          </a:prstGeom>
          <a:ln w="25400">
            <a:solidFill>
              <a:srgbClr val="AA54E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0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394195" y="7700526"/>
            <a:ext cx="1211236" cy="41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Line"/>
          <p:cNvSpPr/>
          <p:nvPr/>
        </p:nvSpPr>
        <p:spPr>
          <a:xfrm flipV="1">
            <a:off x="17152528" y="7017244"/>
            <a:ext cx="1" cy="2823181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0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186299" y="6374674"/>
            <a:ext cx="1231093" cy="416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3674718" y="7796456"/>
            <a:ext cx="9906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für alle (x,y) in B"/>
          <p:cNvSpPr txBox="1"/>
          <p:nvPr/>
        </p:nvSpPr>
        <p:spPr>
          <a:xfrm>
            <a:off x="6351727" y="8820291"/>
            <a:ext cx="6324654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AA54E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in B</a:t>
            </a:r>
          </a:p>
        </p:txBody>
      </p:sp>
      <p:pic>
        <p:nvPicPr>
          <p:cNvPr id="610" name="Image" descr="Imag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99191" y="4154900"/>
            <a:ext cx="339471" cy="2780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Image" descr="Imag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34741" y="9011372"/>
            <a:ext cx="339472" cy="3825623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falls"/>
          <p:cNvSpPr txBox="1"/>
          <p:nvPr/>
        </p:nvSpPr>
        <p:spPr>
          <a:xfrm>
            <a:off x="6351727" y="10735885"/>
            <a:ext cx="6324654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AA54E2"/>
                </a:solidFill>
              </a:rPr>
              <a:t>falls</a:t>
            </a:r>
            <a:r>
              <a:t> </a:t>
            </a:r>
          </a:p>
        </p:txBody>
      </p:sp>
      <p:pic>
        <p:nvPicPr>
          <p:cNvPr id="613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832652" y="12063112"/>
            <a:ext cx="39497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775502" y="10122261"/>
            <a:ext cx="40640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861955" y="9197637"/>
            <a:ext cx="31115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für alle (x,y) auf Rand(B)"/>
          <p:cNvSpPr txBox="1"/>
          <p:nvPr/>
        </p:nvSpPr>
        <p:spPr>
          <a:xfrm>
            <a:off x="7214199" y="11723644"/>
            <a:ext cx="6324654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auf Rand(B)</a:t>
            </a:r>
          </a:p>
        </p:txBody>
      </p:sp>
      <p:pic>
        <p:nvPicPr>
          <p:cNvPr id="617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868305" y="11118410"/>
            <a:ext cx="30988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age" descr="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748268" y="11118410"/>
            <a:ext cx="4051301" cy="55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21" name="4   Seifenmembrane sind optimal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4   Seifenmembrane sind optimal</a:t>
            </a:r>
          </a:p>
        </p:txBody>
      </p:sp>
      <p:sp>
        <p:nvSpPr>
          <p:cNvPr id="622" name="für alle (x,y) in B"/>
          <p:cNvSpPr txBox="1"/>
          <p:nvPr/>
        </p:nvSpPr>
        <p:spPr>
          <a:xfrm>
            <a:off x="6351727" y="2258700"/>
            <a:ext cx="6324654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AA54E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in B</a:t>
            </a:r>
          </a:p>
        </p:txBody>
      </p:sp>
      <p:pic>
        <p:nvPicPr>
          <p:cNvPr id="623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4741" y="2234699"/>
            <a:ext cx="339472" cy="3825622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falls"/>
          <p:cNvSpPr txBox="1"/>
          <p:nvPr/>
        </p:nvSpPr>
        <p:spPr>
          <a:xfrm>
            <a:off x="6351727" y="4174293"/>
            <a:ext cx="6324654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AA54E2"/>
                </a:solidFill>
              </a:rPr>
              <a:t>falls</a:t>
            </a:r>
            <a:r>
              <a:t> </a:t>
            </a:r>
          </a:p>
        </p:txBody>
      </p:sp>
      <p:pic>
        <p:nvPicPr>
          <p:cNvPr id="6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652" y="5501521"/>
            <a:ext cx="39497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5502" y="3560669"/>
            <a:ext cx="40640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1955" y="2636045"/>
            <a:ext cx="31115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für alle (x,y) auf Rand(B)"/>
          <p:cNvSpPr txBox="1"/>
          <p:nvPr/>
        </p:nvSpPr>
        <p:spPr>
          <a:xfrm>
            <a:off x="7214199" y="5162053"/>
            <a:ext cx="6324654" cy="10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auf Rand(B)</a:t>
            </a:r>
          </a:p>
        </p:txBody>
      </p:sp>
      <p:pic>
        <p:nvPicPr>
          <p:cNvPr id="62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68305" y="4556819"/>
            <a:ext cx="30988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48268" y="4556819"/>
            <a:ext cx="4051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Zwei Unbekannten:"/>
          <p:cNvSpPr txBox="1"/>
          <p:nvPr/>
        </p:nvSpPr>
        <p:spPr>
          <a:xfrm>
            <a:off x="955848" y="7418311"/>
            <a:ext cx="15687154" cy="146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Zwei Unbekannten:</a:t>
            </a:r>
          </a:p>
        </p:txBody>
      </p:sp>
      <p:sp>
        <p:nvSpPr>
          <p:cNvPr id="632" name="Profil u(x,y)"/>
          <p:cNvSpPr txBox="1"/>
          <p:nvPr/>
        </p:nvSpPr>
        <p:spPr>
          <a:xfrm>
            <a:off x="5900773" y="7407257"/>
            <a:ext cx="15687153" cy="146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 Profil u(x,y)</a:t>
            </a:r>
          </a:p>
        </p:txBody>
      </p:sp>
      <p:sp>
        <p:nvSpPr>
          <p:cNvPr id="633" name="und Kontaktgebiet"/>
          <p:cNvSpPr txBox="1"/>
          <p:nvPr/>
        </p:nvSpPr>
        <p:spPr>
          <a:xfrm>
            <a:off x="9265470" y="7429365"/>
            <a:ext cx="15687153" cy="146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und </a:t>
            </a:r>
            <a:r>
              <a:rPr b="1"/>
              <a:t>Kontaktgebiet</a:t>
            </a:r>
          </a:p>
        </p:txBody>
      </p:sp>
      <p:sp>
        <p:nvSpPr>
          <p:cNvPr id="634" name="Shape"/>
          <p:cNvSpPr/>
          <p:nvPr/>
        </p:nvSpPr>
        <p:spPr>
          <a:xfrm>
            <a:off x="15841701" y="1531235"/>
            <a:ext cx="6649220" cy="575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279" fill="norm" stroke="1" extrusionOk="0">
                <a:moveTo>
                  <a:pt x="2070" y="7389"/>
                </a:moveTo>
                <a:cubicBezTo>
                  <a:pt x="56" y="8777"/>
                  <a:pt x="-336" y="11849"/>
                  <a:pt x="246" y="14618"/>
                </a:cubicBezTo>
                <a:cubicBezTo>
                  <a:pt x="742" y="16978"/>
                  <a:pt x="1851" y="19157"/>
                  <a:pt x="3662" y="20321"/>
                </a:cubicBezTo>
                <a:cubicBezTo>
                  <a:pt x="5472" y="21484"/>
                  <a:pt x="7610" y="21389"/>
                  <a:pt x="9654" y="21067"/>
                </a:cubicBezTo>
                <a:cubicBezTo>
                  <a:pt x="12033" y="20692"/>
                  <a:pt x="14417" y="20021"/>
                  <a:pt x="16365" y="18367"/>
                </a:cubicBezTo>
                <a:cubicBezTo>
                  <a:pt x="18378" y="16659"/>
                  <a:pt x="19701" y="14098"/>
                  <a:pt x="20450" y="11317"/>
                </a:cubicBezTo>
                <a:cubicBezTo>
                  <a:pt x="21264" y="8295"/>
                  <a:pt x="21214" y="4843"/>
                  <a:pt x="19118" y="3057"/>
                </a:cubicBezTo>
                <a:cubicBezTo>
                  <a:pt x="17864" y="1990"/>
                  <a:pt x="16224" y="1998"/>
                  <a:pt x="14756" y="1460"/>
                </a:cubicBezTo>
                <a:cubicBezTo>
                  <a:pt x="13330" y="938"/>
                  <a:pt x="12006" y="-116"/>
                  <a:pt x="10505" y="11"/>
                </a:cubicBezTo>
                <a:cubicBezTo>
                  <a:pt x="8937" y="143"/>
                  <a:pt x="7702" y="1474"/>
                  <a:pt x="6819" y="3019"/>
                </a:cubicBezTo>
                <a:cubicBezTo>
                  <a:pt x="6197" y="4108"/>
                  <a:pt x="5692" y="5340"/>
                  <a:pt x="4753" y="6060"/>
                </a:cubicBezTo>
                <a:cubicBezTo>
                  <a:pt x="3934" y="6687"/>
                  <a:pt x="2912" y="6809"/>
                  <a:pt x="2070" y="7389"/>
                </a:cubicBezTo>
                <a:close/>
              </a:path>
            </a:pathLst>
          </a:custGeom>
          <a:gradFill>
            <a:gsLst>
              <a:gs pos="879">
                <a:srgbClr val="C9FAFF">
                  <a:alpha val="0"/>
                </a:srgbClr>
              </a:gs>
              <a:gs pos="100000">
                <a:srgbClr val="EFFEFF"/>
              </a:gs>
            </a:gsLst>
            <a:lin ang="5400000"/>
          </a:gra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35" name="Shape"/>
          <p:cNvSpPr/>
          <p:nvPr/>
        </p:nvSpPr>
        <p:spPr>
          <a:xfrm>
            <a:off x="17066731" y="4602555"/>
            <a:ext cx="2200821" cy="188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97" h="20890" fill="norm" stroke="1" extrusionOk="0">
                <a:moveTo>
                  <a:pt x="1530" y="4333"/>
                </a:moveTo>
                <a:cubicBezTo>
                  <a:pt x="-648" y="7932"/>
                  <a:pt x="-436" y="12889"/>
                  <a:pt x="1757" y="16525"/>
                </a:cubicBezTo>
                <a:cubicBezTo>
                  <a:pt x="3356" y="19175"/>
                  <a:pt x="5836" y="20805"/>
                  <a:pt x="8510" y="20886"/>
                </a:cubicBezTo>
                <a:cubicBezTo>
                  <a:pt x="11365" y="20973"/>
                  <a:pt x="14012" y="19308"/>
                  <a:pt x="16122" y="16924"/>
                </a:cubicBezTo>
                <a:cubicBezTo>
                  <a:pt x="19299" y="13334"/>
                  <a:pt x="20952" y="7860"/>
                  <a:pt x="18561" y="3872"/>
                </a:cubicBezTo>
                <a:cubicBezTo>
                  <a:pt x="17347" y="1849"/>
                  <a:pt x="15335" y="974"/>
                  <a:pt x="13334" y="473"/>
                </a:cubicBezTo>
                <a:cubicBezTo>
                  <a:pt x="8948" y="-627"/>
                  <a:pt x="4147" y="9"/>
                  <a:pt x="1530" y="4333"/>
                </a:cubicBezTo>
                <a:close/>
              </a:path>
            </a:pathLst>
          </a:custGeom>
          <a:solidFill>
            <a:srgbClr val="F4A2F1">
              <a:alpha val="42840"/>
            </a:srgbClr>
          </a:solidFill>
          <a:ln w="25400">
            <a:solidFill>
              <a:srgbClr val="AA54E2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36" name="Shape"/>
          <p:cNvSpPr/>
          <p:nvPr/>
        </p:nvSpPr>
        <p:spPr>
          <a:xfrm>
            <a:off x="18930951" y="2406099"/>
            <a:ext cx="2412314" cy="1365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3" h="20009" fill="norm" stroke="1" extrusionOk="0">
                <a:moveTo>
                  <a:pt x="6495" y="9543"/>
                </a:moveTo>
                <a:cubicBezTo>
                  <a:pt x="7684" y="14823"/>
                  <a:pt x="2539" y="12733"/>
                  <a:pt x="728" y="15191"/>
                </a:cubicBezTo>
                <a:cubicBezTo>
                  <a:pt x="-265" y="16538"/>
                  <a:pt x="-237" y="19006"/>
                  <a:pt x="784" y="19799"/>
                </a:cubicBezTo>
                <a:cubicBezTo>
                  <a:pt x="1991" y="20736"/>
                  <a:pt x="2870" y="18311"/>
                  <a:pt x="3887" y="16837"/>
                </a:cubicBezTo>
                <a:cubicBezTo>
                  <a:pt x="4919" y="15342"/>
                  <a:pt x="6374" y="15105"/>
                  <a:pt x="7547" y="13957"/>
                </a:cubicBezTo>
                <a:cubicBezTo>
                  <a:pt x="8743" y="12788"/>
                  <a:pt x="9635" y="10697"/>
                  <a:pt x="11017" y="10310"/>
                </a:cubicBezTo>
                <a:cubicBezTo>
                  <a:pt x="13289" y="9675"/>
                  <a:pt x="14760" y="13585"/>
                  <a:pt x="16738" y="15313"/>
                </a:cubicBezTo>
                <a:cubicBezTo>
                  <a:pt x="16845" y="15406"/>
                  <a:pt x="16954" y="15493"/>
                  <a:pt x="17065" y="15574"/>
                </a:cubicBezTo>
                <a:lnTo>
                  <a:pt x="17393" y="15835"/>
                </a:lnTo>
                <a:cubicBezTo>
                  <a:pt x="17620" y="15954"/>
                  <a:pt x="17857" y="16019"/>
                  <a:pt x="18095" y="16030"/>
                </a:cubicBezTo>
                <a:cubicBezTo>
                  <a:pt x="18570" y="16050"/>
                  <a:pt x="19048" y="15851"/>
                  <a:pt x="19473" y="15429"/>
                </a:cubicBezTo>
                <a:cubicBezTo>
                  <a:pt x="20463" y="14447"/>
                  <a:pt x="20923" y="12552"/>
                  <a:pt x="21079" y="10632"/>
                </a:cubicBezTo>
                <a:cubicBezTo>
                  <a:pt x="21335" y="7460"/>
                  <a:pt x="20832" y="4187"/>
                  <a:pt x="19434" y="2020"/>
                </a:cubicBezTo>
                <a:cubicBezTo>
                  <a:pt x="17574" y="-864"/>
                  <a:pt x="14687" y="-686"/>
                  <a:pt x="13597" y="2724"/>
                </a:cubicBezTo>
                <a:cubicBezTo>
                  <a:pt x="13222" y="3898"/>
                  <a:pt x="13195" y="5342"/>
                  <a:pt x="12689" y="6380"/>
                </a:cubicBezTo>
                <a:cubicBezTo>
                  <a:pt x="11059" y="9727"/>
                  <a:pt x="8411" y="6127"/>
                  <a:pt x="6051" y="3259"/>
                </a:cubicBezTo>
                <a:cubicBezTo>
                  <a:pt x="3457" y="106"/>
                  <a:pt x="598" y="2966"/>
                  <a:pt x="1288" y="6030"/>
                </a:cubicBezTo>
                <a:cubicBezTo>
                  <a:pt x="2075" y="9521"/>
                  <a:pt x="5708" y="6051"/>
                  <a:pt x="6495" y="9543"/>
                </a:cubicBezTo>
                <a:close/>
              </a:path>
            </a:pathLst>
          </a:custGeom>
          <a:solidFill>
            <a:srgbClr val="F4A2F1">
              <a:alpha val="42840"/>
            </a:srgbClr>
          </a:solidFill>
          <a:ln w="25400">
            <a:solidFill>
              <a:srgbClr val="9C60BE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37" name="von oben gesehen"/>
          <p:cNvSpPr txBox="1"/>
          <p:nvPr/>
        </p:nvSpPr>
        <p:spPr>
          <a:xfrm>
            <a:off x="19159187" y="6531268"/>
            <a:ext cx="8280577" cy="146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von oben gesehen</a:t>
            </a:r>
          </a:p>
        </p:txBody>
      </p:sp>
      <p:pic>
        <p:nvPicPr>
          <p:cNvPr id="63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424190" y="5344238"/>
            <a:ext cx="14859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418072" y="3845536"/>
            <a:ext cx="17780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301811" y="6472142"/>
            <a:ext cx="3175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“Freies Randwertsproblem”"/>
          <p:cNvSpPr txBox="1"/>
          <p:nvPr/>
        </p:nvSpPr>
        <p:spPr>
          <a:xfrm>
            <a:off x="1670477" y="8293608"/>
            <a:ext cx="15687154" cy="146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“Freies Randwertsproblem”</a:t>
            </a:r>
          </a:p>
        </p:txBody>
      </p:sp>
      <p:pic>
        <p:nvPicPr>
          <p:cNvPr id="642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92207" y="11145371"/>
            <a:ext cx="92583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für alle (x,y) in B"/>
          <p:cNvSpPr txBox="1"/>
          <p:nvPr/>
        </p:nvSpPr>
        <p:spPr>
          <a:xfrm>
            <a:off x="15270827" y="10740046"/>
            <a:ext cx="6324653" cy="1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AA54E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alle (x,y) in B</a:t>
            </a:r>
          </a:p>
        </p:txBody>
      </p:sp>
      <p:sp>
        <p:nvSpPr>
          <p:cNvPr id="644" name="Nichtlineare partielle Differentialgleichung (kein Superpositionsprinzip)"/>
          <p:cNvSpPr txBox="1"/>
          <p:nvPr/>
        </p:nvSpPr>
        <p:spPr>
          <a:xfrm>
            <a:off x="1930342" y="11527973"/>
            <a:ext cx="15687154" cy="146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89572">
              <a:defRPr i="1" spc="-88" sz="441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Nichtlineare partielle Differentialgleichung (kein Superpositionsprinzip)</a:t>
            </a:r>
          </a:p>
        </p:txBody>
      </p:sp>
      <p:pic>
        <p:nvPicPr>
          <p:cNvPr id="645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17319" y="9339612"/>
            <a:ext cx="5207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Reformulierung:"/>
          <p:cNvSpPr txBox="1"/>
          <p:nvPr/>
        </p:nvSpPr>
        <p:spPr>
          <a:xfrm>
            <a:off x="955848" y="10341812"/>
            <a:ext cx="4451207" cy="146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Reformulierung: </a:t>
            </a:r>
          </a:p>
        </p:txBody>
      </p:sp>
      <p:pic>
        <p:nvPicPr>
          <p:cNvPr id="647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17319" y="12564551"/>
            <a:ext cx="520701" cy="20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- Position der Oberfläche eines Flüssigkeit"/>
          <p:cNvSpPr txBox="1"/>
          <p:nvPr/>
        </p:nvSpPr>
        <p:spPr>
          <a:xfrm>
            <a:off x="912538" y="6263284"/>
            <a:ext cx="12557518" cy="30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Position der Oberfläche eines Flüssigkeit</a:t>
            </a:r>
          </a:p>
        </p:txBody>
      </p:sp>
      <p:sp>
        <p:nvSpPr>
          <p:cNvPr id="650" name="Rounded Rectangle"/>
          <p:cNvSpPr/>
          <p:nvPr/>
        </p:nvSpPr>
        <p:spPr>
          <a:xfrm>
            <a:off x="590287" y="1852555"/>
            <a:ext cx="14314954" cy="4263700"/>
          </a:xfrm>
          <a:prstGeom prst="roundRect">
            <a:avLst>
              <a:gd name="adj" fmla="val 4468"/>
            </a:avLst>
          </a:prstGeom>
          <a:solidFill>
            <a:srgbClr val="F9EB8A">
              <a:alpha val="51533"/>
            </a:srgbClr>
          </a:solidFill>
          <a:ln w="50800">
            <a:solidFill>
              <a:schemeClr val="accent4">
                <a:hueOff val="-1247790"/>
                <a:lumOff val="-12326"/>
                <a:alpha val="3761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1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2" name="Überblickspause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Überblickspause</a:t>
            </a:r>
          </a:p>
        </p:txBody>
      </p:sp>
      <p:sp>
        <p:nvSpPr>
          <p:cNvPr id="653" name="Viele Phänomenen lassen sich nur in erster Approximation"/>
          <p:cNvSpPr txBox="1"/>
          <p:nvPr/>
        </p:nvSpPr>
        <p:spPr>
          <a:xfrm>
            <a:off x="955848" y="1830409"/>
            <a:ext cx="15204386" cy="1740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Viele Phänomenen lassen sich</a:t>
            </a:r>
            <a:r>
              <a:rPr i="1"/>
              <a:t> nur in erster Approximation</a:t>
            </a:r>
          </a:p>
        </p:txBody>
      </p:sp>
      <p:sp>
        <p:nvSpPr>
          <p:cNvPr id="654" name="Nichtlineare pD sind oft realistichere Modelle"/>
          <p:cNvSpPr txBox="1"/>
          <p:nvPr/>
        </p:nvSpPr>
        <p:spPr>
          <a:xfrm>
            <a:off x="999159" y="3615054"/>
            <a:ext cx="18438741" cy="2686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Nichtlineare pD sind oft realistichere Modelle</a:t>
            </a:r>
          </a:p>
        </p:txBody>
      </p:sp>
      <p:sp>
        <p:nvSpPr>
          <p:cNvPr id="655" name="durch lineare pD beschreiben."/>
          <p:cNvSpPr txBox="1"/>
          <p:nvPr/>
        </p:nvSpPr>
        <p:spPr>
          <a:xfrm>
            <a:off x="982051" y="1550510"/>
            <a:ext cx="13733002" cy="2686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durch lineare pD beschreiben.</a:t>
            </a:r>
          </a:p>
        </p:txBody>
      </p:sp>
      <p:sp>
        <p:nvSpPr>
          <p:cNvPr id="656" name="Beispiele von freien Randwertsproblemen:…"/>
          <p:cNvSpPr txBox="1"/>
          <p:nvPr/>
        </p:nvSpPr>
        <p:spPr>
          <a:xfrm>
            <a:off x="912538" y="5422317"/>
            <a:ext cx="12557518" cy="300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Beispiele von freien Randwertsproblemen:</a:t>
            </a:r>
          </a:p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- Phasen-Übergang</a:t>
            </a:r>
          </a:p>
        </p:txBody>
      </p:sp>
      <p:sp>
        <p:nvSpPr>
          <p:cNvPr id="657" name="große Saitenschwingungen…"/>
          <p:cNvSpPr txBox="1"/>
          <p:nvPr/>
        </p:nvSpPr>
        <p:spPr>
          <a:xfrm>
            <a:off x="15777934" y="2046831"/>
            <a:ext cx="6424803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123000"/>
              <a:buChar char="-"/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große Saitenschwingungen</a:t>
            </a:r>
          </a:p>
          <a:p>
            <a:pPr marL="444500" indent="-444500" algn="l">
              <a:buSzPct val="123000"/>
              <a:buChar char="-"/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Optimierung der Flächeninhalt</a:t>
            </a:r>
            <a:br/>
            <a:r>
              <a:t> mit grosser Krümmung,</a:t>
            </a:r>
          </a:p>
          <a:p>
            <a:pPr marL="444500" indent="-444500" algn="l">
              <a:buSzPct val="123000"/>
              <a:buChar char="-"/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Saturation in Virenausbreitung</a:t>
            </a:r>
          </a:p>
        </p:txBody>
      </p:sp>
      <p:sp>
        <p:nvSpPr>
          <p:cNvPr id="658" name="- Brandausbreitung"/>
          <p:cNvSpPr txBox="1"/>
          <p:nvPr/>
        </p:nvSpPr>
        <p:spPr>
          <a:xfrm>
            <a:off x="912538" y="8536352"/>
            <a:ext cx="12557518" cy="159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Brandausbreitung</a:t>
            </a:r>
          </a:p>
        </p:txBody>
      </p:sp>
      <p:sp>
        <p:nvSpPr>
          <p:cNvPr id="659" name="endliche Ressourcen"/>
          <p:cNvSpPr txBox="1"/>
          <p:nvPr/>
        </p:nvSpPr>
        <p:spPr>
          <a:xfrm>
            <a:off x="15777934" y="4589786"/>
            <a:ext cx="4405801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 algn="l">
              <a:buSzPct val="123000"/>
              <a:buChar char="-"/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endliche Ressourcen</a:t>
            </a:r>
          </a:p>
        </p:txBody>
      </p:sp>
      <p:sp>
        <p:nvSpPr>
          <p:cNvPr id="660" name="Oft kann man keine explizite Formel für Lösungen finden…"/>
          <p:cNvSpPr txBox="1"/>
          <p:nvPr/>
        </p:nvSpPr>
        <p:spPr>
          <a:xfrm>
            <a:off x="1020815" y="9611935"/>
            <a:ext cx="19613903" cy="300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Oft kann man keine explizite Formel für Lösungen finden</a:t>
            </a:r>
          </a:p>
          <a:p>
            <a: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Na dann … Auf welche Fragen kann man eine Antwort hoffen?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Beispiel von Fragestellung:…"/>
          <p:cNvSpPr txBox="1"/>
          <p:nvPr/>
        </p:nvSpPr>
        <p:spPr>
          <a:xfrm>
            <a:off x="890882" y="3494223"/>
            <a:ext cx="22002936" cy="2180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2243271">
              <a:defRPr i="1" spc="-82" sz="41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Beispiel von Fragestellung:</a:t>
            </a:r>
          </a:p>
          <a:p>
            <a:pPr marL="525780" indent="-525780" algn="l" defTabSz="2243271">
              <a:buSzPct val="123000"/>
              <a:buChar char="-"/>
              <a:defRPr i="1" spc="-82" sz="41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haben Seifenblasen Kanten ?</a:t>
            </a:r>
          </a:p>
          <a:p>
            <a:pPr marL="525780" indent="-525780" algn="l" defTabSz="2243271">
              <a:buSzPct val="123000"/>
              <a:buChar char="-"/>
              <a:defRPr i="1" spc="-82" sz="41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dürfen die Kontaktgebiete in dem Hindernisproblem Kanten haben ?</a:t>
            </a:r>
          </a:p>
        </p:txBody>
      </p:sp>
      <p:sp>
        <p:nvSpPr>
          <p:cNvPr id="663" name="Rectangle"/>
          <p:cNvSpPr/>
          <p:nvPr/>
        </p:nvSpPr>
        <p:spPr>
          <a:xfrm>
            <a:off x="9021850" y="10602435"/>
            <a:ext cx="3081358" cy="1270001"/>
          </a:xfrm>
          <a:prstGeom prst="rect">
            <a:avLst/>
          </a:prstGeom>
          <a:solidFill>
            <a:srgbClr val="CFF2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64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65" name="5   Regularität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5   Regularität</a:t>
            </a:r>
          </a:p>
        </p:txBody>
      </p:sp>
      <p:sp>
        <p:nvSpPr>
          <p:cNvPr id="666" name="Luis Caffarelli und viele andere"/>
          <p:cNvSpPr txBox="1"/>
          <p:nvPr/>
        </p:nvSpPr>
        <p:spPr>
          <a:xfrm>
            <a:off x="890882" y="61896"/>
            <a:ext cx="19613903" cy="30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Luis Caffarelli und viele andere</a:t>
            </a:r>
          </a:p>
        </p:txBody>
      </p:sp>
      <p:sp>
        <p:nvSpPr>
          <p:cNvPr id="667" name="haben sich um die Regularität von Lösungen befasst"/>
          <p:cNvSpPr txBox="1"/>
          <p:nvPr/>
        </p:nvSpPr>
        <p:spPr>
          <a:xfrm>
            <a:off x="8766777" y="61896"/>
            <a:ext cx="19613903" cy="30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haben sich um die Regularität von Lösungen befasst</a:t>
            </a:r>
          </a:p>
        </p:txBody>
      </p:sp>
      <p:sp>
        <p:nvSpPr>
          <p:cNvPr id="668" name="Line"/>
          <p:cNvSpPr/>
          <p:nvPr/>
        </p:nvSpPr>
        <p:spPr>
          <a:xfrm flipV="1">
            <a:off x="2959799" y="9128133"/>
            <a:ext cx="1" cy="25847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9" name="Line"/>
          <p:cNvSpPr/>
          <p:nvPr/>
        </p:nvSpPr>
        <p:spPr>
          <a:xfrm>
            <a:off x="2956866" y="11709913"/>
            <a:ext cx="335101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4252" y="11601963"/>
            <a:ext cx="2413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7049" y="8630827"/>
            <a:ext cx="825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Line"/>
          <p:cNvSpPr/>
          <p:nvPr/>
        </p:nvSpPr>
        <p:spPr>
          <a:xfrm flipV="1">
            <a:off x="4215813" y="9406693"/>
            <a:ext cx="1" cy="2328570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3857" y="10602435"/>
            <a:ext cx="3429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19601" y="9506521"/>
            <a:ext cx="368301" cy="393701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Temperatur"/>
          <p:cNvSpPr txBox="1"/>
          <p:nvPr/>
        </p:nvSpPr>
        <p:spPr>
          <a:xfrm>
            <a:off x="3331697" y="11897872"/>
            <a:ext cx="4050354" cy="131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Temperatur</a:t>
            </a:r>
          </a:p>
        </p:txBody>
      </p:sp>
      <p:sp>
        <p:nvSpPr>
          <p:cNvPr id="676" name="Hand"/>
          <p:cNvSpPr txBox="1"/>
          <p:nvPr/>
        </p:nvSpPr>
        <p:spPr>
          <a:xfrm>
            <a:off x="2983797" y="11022199"/>
            <a:ext cx="4746153" cy="677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59" sz="30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Hand</a:t>
            </a:r>
          </a:p>
        </p:txBody>
      </p:sp>
      <p:sp>
        <p:nvSpPr>
          <p:cNvPr id="677" name="Metall"/>
          <p:cNvSpPr txBox="1"/>
          <p:nvPr/>
        </p:nvSpPr>
        <p:spPr>
          <a:xfrm>
            <a:off x="4293544" y="10893564"/>
            <a:ext cx="3436406" cy="80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59" sz="30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Metall</a:t>
            </a:r>
          </a:p>
        </p:txBody>
      </p:sp>
      <p:sp>
        <p:nvSpPr>
          <p:cNvPr id="678" name="Beispiele von Funktionen mit Singularitäten in dem Alltagsleben"/>
          <p:cNvSpPr txBox="1"/>
          <p:nvPr/>
        </p:nvSpPr>
        <p:spPr>
          <a:xfrm>
            <a:off x="890882" y="4349876"/>
            <a:ext cx="19613903" cy="30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Beispiele von Funktionen mit Singularitäten in dem Alltagsleben</a:t>
            </a:r>
          </a:p>
        </p:txBody>
      </p:sp>
      <p:sp>
        <p:nvSpPr>
          <p:cNvPr id="679" name="Line"/>
          <p:cNvSpPr/>
          <p:nvPr/>
        </p:nvSpPr>
        <p:spPr>
          <a:xfrm flipV="1">
            <a:off x="9025594" y="9267833"/>
            <a:ext cx="1" cy="25847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0" name="Line"/>
          <p:cNvSpPr/>
          <p:nvPr/>
        </p:nvSpPr>
        <p:spPr>
          <a:xfrm>
            <a:off x="9060762" y="11836913"/>
            <a:ext cx="335101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147" y="11728963"/>
            <a:ext cx="2413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Laufbahn eines Lichtstrahles"/>
          <p:cNvSpPr txBox="1"/>
          <p:nvPr/>
        </p:nvSpPr>
        <p:spPr>
          <a:xfrm>
            <a:off x="8650944" y="12402032"/>
            <a:ext cx="19613903" cy="80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Laufbahn eines Lichtstrahles</a:t>
            </a:r>
          </a:p>
        </p:txBody>
      </p:sp>
      <p:sp>
        <p:nvSpPr>
          <p:cNvPr id="683" name="Line"/>
          <p:cNvSpPr/>
          <p:nvPr/>
        </p:nvSpPr>
        <p:spPr>
          <a:xfrm>
            <a:off x="9431872" y="9844042"/>
            <a:ext cx="791936" cy="791936"/>
          </a:xfrm>
          <a:prstGeom prst="line">
            <a:avLst/>
          </a:pr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4" name="Line"/>
          <p:cNvSpPr/>
          <p:nvPr/>
        </p:nvSpPr>
        <p:spPr>
          <a:xfrm>
            <a:off x="10204661" y="10599239"/>
            <a:ext cx="344128" cy="1276394"/>
          </a:xfrm>
          <a:prstGeom prst="line">
            <a:avLst/>
          </a:pr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2844" y="8708008"/>
            <a:ext cx="825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Wasser"/>
          <p:cNvSpPr txBox="1"/>
          <p:nvPr/>
        </p:nvSpPr>
        <p:spPr>
          <a:xfrm>
            <a:off x="10767091" y="8201355"/>
            <a:ext cx="3436407" cy="300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59" sz="30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Wasser</a:t>
            </a:r>
          </a:p>
        </p:txBody>
      </p:sp>
      <p:sp>
        <p:nvSpPr>
          <p:cNvPr id="687" name="Luft"/>
          <p:cNvSpPr txBox="1"/>
          <p:nvPr/>
        </p:nvSpPr>
        <p:spPr>
          <a:xfrm>
            <a:off x="10767091" y="9723287"/>
            <a:ext cx="3436407" cy="75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59" sz="30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Luft</a:t>
            </a:r>
          </a:p>
        </p:txBody>
      </p:sp>
      <p:sp>
        <p:nvSpPr>
          <p:cNvPr id="688" name="Line"/>
          <p:cNvSpPr/>
          <p:nvPr/>
        </p:nvSpPr>
        <p:spPr>
          <a:xfrm flipV="1">
            <a:off x="16294958" y="9271577"/>
            <a:ext cx="1" cy="25847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9" name="Line"/>
          <p:cNvSpPr/>
          <p:nvPr/>
        </p:nvSpPr>
        <p:spPr>
          <a:xfrm>
            <a:off x="16330127" y="11840657"/>
            <a:ext cx="335101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90" name="Position eines Fahrrades"/>
          <p:cNvSpPr txBox="1"/>
          <p:nvPr/>
        </p:nvSpPr>
        <p:spPr>
          <a:xfrm>
            <a:off x="15790377" y="12402032"/>
            <a:ext cx="19613903" cy="80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Position eines Fahrrades</a:t>
            </a:r>
          </a:p>
        </p:txBody>
      </p:sp>
      <p:sp>
        <p:nvSpPr>
          <p:cNvPr id="691" name="Line"/>
          <p:cNvSpPr/>
          <p:nvPr/>
        </p:nvSpPr>
        <p:spPr>
          <a:xfrm>
            <a:off x="16322178" y="10215155"/>
            <a:ext cx="1261582" cy="1264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123" y="15784"/>
                  <a:pt x="4113" y="10490"/>
                  <a:pt x="8518" y="6517"/>
                </a:cubicBezTo>
                <a:cubicBezTo>
                  <a:pt x="12201" y="3196"/>
                  <a:pt x="16725" y="942"/>
                  <a:pt x="21600" y="0"/>
                </a:cubicBezTo>
              </a:path>
            </a:pathLst>
          </a:cu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92" name="Line"/>
          <p:cNvSpPr/>
          <p:nvPr/>
        </p:nvSpPr>
        <p:spPr>
          <a:xfrm rot="20460000">
            <a:off x="17437743" y="9402894"/>
            <a:ext cx="1144883" cy="66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46" fill="norm" stroke="1" extrusionOk="0">
                <a:moveTo>
                  <a:pt x="0" y="20346"/>
                </a:moveTo>
                <a:cubicBezTo>
                  <a:pt x="2792" y="21600"/>
                  <a:pt x="5759" y="21160"/>
                  <a:pt x="8376" y="19103"/>
                </a:cubicBezTo>
                <a:cubicBezTo>
                  <a:pt x="10038" y="17797"/>
                  <a:pt x="11490" y="15884"/>
                  <a:pt x="12897" y="13911"/>
                </a:cubicBezTo>
                <a:cubicBezTo>
                  <a:pt x="15975" y="9595"/>
                  <a:pt x="18883" y="4948"/>
                  <a:pt x="21600" y="0"/>
                </a:cubicBezTo>
              </a:path>
            </a:pathLst>
          </a:cu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9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889261" y="9873208"/>
            <a:ext cx="1778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882208" y="8708008"/>
            <a:ext cx="7747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95" name="strampeln"/>
          <p:cNvSpPr txBox="1"/>
          <p:nvPr/>
        </p:nvSpPr>
        <p:spPr>
          <a:xfrm>
            <a:off x="17732689" y="10832488"/>
            <a:ext cx="19613903" cy="80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59"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strampeln</a:t>
            </a:r>
          </a:p>
        </p:txBody>
      </p:sp>
      <p:sp>
        <p:nvSpPr>
          <p:cNvPr id="696" name="Line"/>
          <p:cNvSpPr/>
          <p:nvPr/>
        </p:nvSpPr>
        <p:spPr>
          <a:xfrm flipV="1">
            <a:off x="17601290" y="9512551"/>
            <a:ext cx="1" cy="232857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97" name="Ruhe"/>
          <p:cNvSpPr txBox="1"/>
          <p:nvPr/>
        </p:nvSpPr>
        <p:spPr>
          <a:xfrm>
            <a:off x="16524935" y="10832488"/>
            <a:ext cx="2106602" cy="80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59" sz="3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Ruhe</a:t>
            </a:r>
          </a:p>
        </p:txBody>
      </p:sp>
      <p:sp>
        <p:nvSpPr>
          <p:cNvPr id="698" name="Line"/>
          <p:cNvSpPr/>
          <p:nvPr/>
        </p:nvSpPr>
        <p:spPr>
          <a:xfrm>
            <a:off x="2978212" y="9582279"/>
            <a:ext cx="1250800" cy="237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6" fill="norm" stroke="1" extrusionOk="0">
                <a:moveTo>
                  <a:pt x="0" y="6"/>
                </a:moveTo>
                <a:cubicBezTo>
                  <a:pt x="5419" y="-164"/>
                  <a:pt x="10815" y="3695"/>
                  <a:pt x="16027" y="11468"/>
                </a:cubicBezTo>
                <a:cubicBezTo>
                  <a:pt x="17916" y="14286"/>
                  <a:pt x="19776" y="17613"/>
                  <a:pt x="21600" y="21436"/>
                </a:cubicBezTo>
              </a:path>
            </a:pathLst>
          </a:cu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</a:p>
        </p:txBody>
      </p:sp>
      <p:sp>
        <p:nvSpPr>
          <p:cNvPr id="699" name="Line"/>
          <p:cNvSpPr/>
          <p:nvPr/>
        </p:nvSpPr>
        <p:spPr>
          <a:xfrm>
            <a:off x="4223567" y="10611408"/>
            <a:ext cx="1066608" cy="303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79" fill="norm" stroke="1" extrusionOk="0">
                <a:moveTo>
                  <a:pt x="0" y="0"/>
                </a:moveTo>
                <a:cubicBezTo>
                  <a:pt x="1549" y="4017"/>
                  <a:pt x="3226" y="7486"/>
                  <a:pt x="5004" y="10347"/>
                </a:cubicBezTo>
                <a:cubicBezTo>
                  <a:pt x="10136" y="18605"/>
                  <a:pt x="15927" y="21600"/>
                  <a:pt x="21600" y="18930"/>
                </a:cubicBezTo>
              </a:path>
            </a:pathLst>
          </a:cu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Rounded Rectangle"/>
          <p:cNvSpPr/>
          <p:nvPr/>
        </p:nvSpPr>
        <p:spPr>
          <a:xfrm>
            <a:off x="15511378" y="10051102"/>
            <a:ext cx="5319141" cy="3482069"/>
          </a:xfrm>
          <a:prstGeom prst="roundRect">
            <a:avLst>
              <a:gd name="adj" fmla="val 22914"/>
            </a:avLst>
          </a:prstGeom>
          <a:solidFill>
            <a:srgbClr val="E4E3E5">
              <a:alpha val="471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2" name="Rounded Rectangle"/>
          <p:cNvSpPr/>
          <p:nvPr/>
        </p:nvSpPr>
        <p:spPr>
          <a:xfrm>
            <a:off x="7939980" y="10051102"/>
            <a:ext cx="5319141" cy="3482069"/>
          </a:xfrm>
          <a:prstGeom prst="roundRect">
            <a:avLst>
              <a:gd name="adj" fmla="val 22914"/>
            </a:avLst>
          </a:prstGeom>
          <a:solidFill>
            <a:srgbClr val="AFD6E5">
              <a:alpha val="287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3" name="Rounded Rectangle"/>
          <p:cNvSpPr/>
          <p:nvPr/>
        </p:nvSpPr>
        <p:spPr>
          <a:xfrm>
            <a:off x="7953426" y="6261709"/>
            <a:ext cx="5319141" cy="3622913"/>
          </a:xfrm>
          <a:prstGeom prst="roundRect">
            <a:avLst>
              <a:gd name="adj" fmla="val 22023"/>
            </a:avLst>
          </a:prstGeom>
          <a:solidFill>
            <a:srgbClr val="E4E3E5">
              <a:alpha val="471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4" name="Rounded Rectangle"/>
          <p:cNvSpPr/>
          <p:nvPr/>
        </p:nvSpPr>
        <p:spPr>
          <a:xfrm>
            <a:off x="618081" y="1932294"/>
            <a:ext cx="5319141" cy="4344648"/>
          </a:xfrm>
          <a:prstGeom prst="roundRect">
            <a:avLst>
              <a:gd name="adj" fmla="val 18364"/>
            </a:avLst>
          </a:prstGeom>
          <a:solidFill>
            <a:srgbClr val="E4E3E5">
              <a:alpha val="4713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5" name="Rounded Rectangle"/>
          <p:cNvSpPr/>
          <p:nvPr/>
        </p:nvSpPr>
        <p:spPr>
          <a:xfrm>
            <a:off x="469426" y="6417898"/>
            <a:ext cx="5319141" cy="7115272"/>
          </a:xfrm>
          <a:prstGeom prst="roundRect">
            <a:avLst>
              <a:gd name="adj" fmla="val 15000"/>
            </a:avLst>
          </a:prstGeom>
          <a:solidFill>
            <a:srgbClr val="AFD6E5">
              <a:alpha val="287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6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7" name="5   Regularität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5   Regularität</a:t>
            </a:r>
          </a:p>
        </p:txBody>
      </p:sp>
      <p:grpSp>
        <p:nvGrpSpPr>
          <p:cNvPr id="733" name="Group"/>
          <p:cNvGrpSpPr/>
          <p:nvPr/>
        </p:nvGrpSpPr>
        <p:grpSpPr>
          <a:xfrm>
            <a:off x="8642099" y="3169273"/>
            <a:ext cx="3941795" cy="9960185"/>
            <a:chOff x="0" y="0"/>
            <a:chExt cx="3941794" cy="9960183"/>
          </a:xfrm>
        </p:grpSpPr>
        <p:sp>
          <p:nvSpPr>
            <p:cNvPr id="708" name="Line"/>
            <p:cNvSpPr/>
            <p:nvPr/>
          </p:nvSpPr>
          <p:spPr>
            <a:xfrm flipV="1">
              <a:off x="409934" y="497517"/>
              <a:ext cx="1" cy="229704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09" name="Line"/>
            <p:cNvSpPr/>
            <p:nvPr/>
          </p:nvSpPr>
          <p:spPr>
            <a:xfrm>
              <a:off x="441188" y="2780671"/>
              <a:ext cx="297806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1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75994" y="2684735"/>
              <a:ext cx="214445" cy="191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1" name="Line"/>
            <p:cNvSpPr/>
            <p:nvPr/>
          </p:nvSpPr>
          <p:spPr>
            <a:xfrm>
              <a:off x="770996" y="1009598"/>
              <a:ext cx="703798" cy="703797"/>
            </a:xfrm>
            <a:prstGeom prst="line">
              <a:avLst/>
            </a:prstGeom>
            <a:noFill/>
            <a:ln w="508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2" name="Line"/>
            <p:cNvSpPr/>
            <p:nvPr/>
          </p:nvSpPr>
          <p:spPr>
            <a:xfrm>
              <a:off x="1457777" y="1680744"/>
              <a:ext cx="305829" cy="1134338"/>
            </a:xfrm>
            <a:prstGeom prst="line">
              <a:avLst/>
            </a:prstGeom>
            <a:noFill/>
            <a:ln w="508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1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122" y="0"/>
              <a:ext cx="733627" cy="372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4" name="Line"/>
            <p:cNvSpPr/>
            <p:nvPr/>
          </p:nvSpPr>
          <p:spPr>
            <a:xfrm flipV="1">
              <a:off x="1452989" y="713249"/>
              <a:ext cx="1" cy="20694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5" name="Line"/>
            <p:cNvSpPr/>
            <p:nvPr/>
          </p:nvSpPr>
          <p:spPr>
            <a:xfrm flipV="1">
              <a:off x="561290" y="4090005"/>
              <a:ext cx="1" cy="229704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16" name="Line"/>
            <p:cNvSpPr/>
            <p:nvPr/>
          </p:nvSpPr>
          <p:spPr>
            <a:xfrm>
              <a:off x="592544" y="6373159"/>
              <a:ext cx="297806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1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27349" y="6277223"/>
              <a:ext cx="214446" cy="191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8" name="Line"/>
            <p:cNvSpPr/>
            <p:nvPr/>
          </p:nvSpPr>
          <p:spPr>
            <a:xfrm flipV="1">
              <a:off x="1604345" y="4305737"/>
              <a:ext cx="1" cy="20694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1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582" y="3524258"/>
              <a:ext cx="1117370" cy="372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0" name="Line"/>
            <p:cNvSpPr/>
            <p:nvPr/>
          </p:nvSpPr>
          <p:spPr>
            <a:xfrm flipV="1">
              <a:off x="558313" y="4923713"/>
              <a:ext cx="1073677" cy="3985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1" name="Line"/>
            <p:cNvSpPr/>
            <p:nvPr/>
          </p:nvSpPr>
          <p:spPr>
            <a:xfrm>
              <a:off x="1617104" y="5433040"/>
              <a:ext cx="1566086" cy="7143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2" name="Line"/>
            <p:cNvSpPr/>
            <p:nvPr/>
          </p:nvSpPr>
          <p:spPr>
            <a:xfrm>
              <a:off x="436006" y="4499780"/>
              <a:ext cx="26589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23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6416" y="4319196"/>
              <a:ext cx="180586" cy="293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4" name="Line"/>
            <p:cNvSpPr/>
            <p:nvPr/>
          </p:nvSpPr>
          <p:spPr>
            <a:xfrm flipV="1">
              <a:off x="558684" y="7581094"/>
              <a:ext cx="1" cy="22970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5" name="Line"/>
            <p:cNvSpPr/>
            <p:nvPr/>
          </p:nvSpPr>
          <p:spPr>
            <a:xfrm>
              <a:off x="589938" y="9864247"/>
              <a:ext cx="297806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2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24743" y="9768312"/>
              <a:ext cx="214446" cy="191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7" name="Line"/>
            <p:cNvSpPr/>
            <p:nvPr/>
          </p:nvSpPr>
          <p:spPr>
            <a:xfrm flipV="1">
              <a:off x="1601739" y="7796825"/>
              <a:ext cx="1" cy="20694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8" name="Line"/>
            <p:cNvSpPr/>
            <p:nvPr/>
          </p:nvSpPr>
          <p:spPr>
            <a:xfrm>
              <a:off x="433401" y="7990868"/>
              <a:ext cx="26589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2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3810" y="7810284"/>
              <a:ext cx="180586" cy="293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0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7039803"/>
              <a:ext cx="1117369" cy="462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1" name="Line"/>
            <p:cNvSpPr/>
            <p:nvPr/>
          </p:nvSpPr>
          <p:spPr>
            <a:xfrm>
              <a:off x="571243" y="7989500"/>
              <a:ext cx="987944" cy="1747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6"/>
                  </a:moveTo>
                  <a:lnTo>
                    <a:pt x="21290" y="0"/>
                  </a:lnTo>
                  <a:lnTo>
                    <a:pt x="21600" y="21600"/>
                  </a:lnTo>
                </a:path>
              </a:pathLst>
            </a:cu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2" name="Line"/>
            <p:cNvSpPr/>
            <p:nvPr/>
          </p:nvSpPr>
          <p:spPr>
            <a:xfrm>
              <a:off x="1637402" y="7989951"/>
              <a:ext cx="1419801" cy="172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4" y="0"/>
                  </a:lnTo>
                  <a:lnTo>
                    <a:pt x="21600" y="141"/>
                  </a:lnTo>
                </a:path>
              </a:pathLst>
            </a:cu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57" name="Group"/>
          <p:cNvGrpSpPr/>
          <p:nvPr/>
        </p:nvGrpSpPr>
        <p:grpSpPr>
          <a:xfrm>
            <a:off x="16188687" y="2939542"/>
            <a:ext cx="3964522" cy="10267247"/>
            <a:chOff x="0" y="0"/>
            <a:chExt cx="3964520" cy="10267246"/>
          </a:xfrm>
        </p:grpSpPr>
        <p:sp>
          <p:nvSpPr>
            <p:cNvPr id="734" name="Line"/>
            <p:cNvSpPr/>
            <p:nvPr/>
          </p:nvSpPr>
          <p:spPr>
            <a:xfrm flipV="1">
              <a:off x="492804" y="512883"/>
              <a:ext cx="1" cy="23522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5" name="Line"/>
            <p:cNvSpPr/>
            <p:nvPr/>
          </p:nvSpPr>
          <p:spPr>
            <a:xfrm>
              <a:off x="524810" y="2850912"/>
              <a:ext cx="304964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6" name="Line"/>
            <p:cNvSpPr/>
            <p:nvPr/>
          </p:nvSpPr>
          <p:spPr>
            <a:xfrm>
              <a:off x="517576" y="1371600"/>
              <a:ext cx="1148122" cy="115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23" y="15784"/>
                    <a:pt x="4113" y="10490"/>
                    <a:pt x="8518" y="6517"/>
                  </a:cubicBezTo>
                  <a:cubicBezTo>
                    <a:pt x="12201" y="3196"/>
                    <a:pt x="16725" y="942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7" name="Line"/>
            <p:cNvSpPr/>
            <p:nvPr/>
          </p:nvSpPr>
          <p:spPr>
            <a:xfrm rot="20460000">
              <a:off x="1532813" y="632390"/>
              <a:ext cx="1041918" cy="60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20346"/>
                  </a:moveTo>
                  <a:cubicBezTo>
                    <a:pt x="2792" y="21600"/>
                    <a:pt x="5759" y="21160"/>
                    <a:pt x="8376" y="19103"/>
                  </a:cubicBezTo>
                  <a:cubicBezTo>
                    <a:pt x="10038" y="17797"/>
                    <a:pt x="11490" y="15884"/>
                    <a:pt x="12897" y="13911"/>
                  </a:cubicBezTo>
                  <a:cubicBezTo>
                    <a:pt x="15975" y="9595"/>
                    <a:pt x="18883" y="4948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38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63854" y="2676449"/>
              <a:ext cx="161810" cy="254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9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7175" y="0"/>
              <a:ext cx="705028" cy="38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0" name="Line"/>
            <p:cNvSpPr/>
            <p:nvPr/>
          </p:nvSpPr>
          <p:spPr>
            <a:xfrm flipV="1">
              <a:off x="1681651" y="732185"/>
              <a:ext cx="1" cy="2119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1" name="Line"/>
            <p:cNvSpPr/>
            <p:nvPr/>
          </p:nvSpPr>
          <p:spPr>
            <a:xfrm flipV="1">
              <a:off x="531660" y="4274411"/>
              <a:ext cx="1" cy="235225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2" name="Line"/>
            <p:cNvSpPr/>
            <p:nvPr/>
          </p:nvSpPr>
          <p:spPr>
            <a:xfrm>
              <a:off x="563666" y="6612440"/>
              <a:ext cx="304964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4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02711" y="6437977"/>
              <a:ext cx="161810" cy="254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4" name="Line"/>
            <p:cNvSpPr/>
            <p:nvPr/>
          </p:nvSpPr>
          <p:spPr>
            <a:xfrm flipV="1">
              <a:off x="1720508" y="4493713"/>
              <a:ext cx="1" cy="2119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45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3649131"/>
              <a:ext cx="1063321" cy="381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6" name="Line"/>
            <p:cNvSpPr/>
            <p:nvPr/>
          </p:nvSpPr>
          <p:spPr>
            <a:xfrm>
              <a:off x="545743" y="5347083"/>
              <a:ext cx="2101986" cy="83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48"/>
                  </a:moveTo>
                  <a:cubicBezTo>
                    <a:pt x="1857" y="4545"/>
                    <a:pt x="3653" y="6479"/>
                    <a:pt x="5365" y="8824"/>
                  </a:cubicBezTo>
                  <a:cubicBezTo>
                    <a:pt x="7878" y="12267"/>
                    <a:pt x="10188" y="16567"/>
                    <a:pt x="12230" y="21600"/>
                  </a:cubicBezTo>
                  <a:cubicBezTo>
                    <a:pt x="13409" y="19563"/>
                    <a:pt x="14550" y="17388"/>
                    <a:pt x="15648" y="15081"/>
                  </a:cubicBezTo>
                  <a:cubicBezTo>
                    <a:pt x="17815" y="10528"/>
                    <a:pt x="19807" y="5479"/>
                    <a:pt x="21600" y="0"/>
                  </a:cubicBezTo>
                </a:path>
              </a:pathLst>
            </a:custGeom>
            <a:noFill/>
            <a:ln w="50800" cap="flat">
              <a:solidFill>
                <a:schemeClr val="accent5">
                  <a:lumOff val="-2986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47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7517" y="6414862"/>
              <a:ext cx="184926" cy="300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8" name="Line"/>
            <p:cNvSpPr/>
            <p:nvPr/>
          </p:nvSpPr>
          <p:spPr>
            <a:xfrm flipV="1">
              <a:off x="528991" y="7849407"/>
              <a:ext cx="1" cy="23522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49" name="Line"/>
            <p:cNvSpPr/>
            <p:nvPr/>
          </p:nvSpPr>
          <p:spPr>
            <a:xfrm>
              <a:off x="560997" y="10187437"/>
              <a:ext cx="304964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50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00041" y="10012974"/>
              <a:ext cx="161811" cy="254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1" name="Line"/>
            <p:cNvSpPr/>
            <p:nvPr/>
          </p:nvSpPr>
          <p:spPr>
            <a:xfrm flipV="1">
              <a:off x="1717839" y="8068710"/>
              <a:ext cx="1" cy="2119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52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4847" y="8718521"/>
              <a:ext cx="184927" cy="300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3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4526" y="7228725"/>
              <a:ext cx="1063321" cy="47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4" name="Line"/>
            <p:cNvSpPr/>
            <p:nvPr/>
          </p:nvSpPr>
          <p:spPr>
            <a:xfrm>
              <a:off x="541970" y="9142334"/>
              <a:ext cx="1210633" cy="20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3" y="1880"/>
                    <a:pt x="8526" y="5141"/>
                    <a:pt x="12741" y="9768"/>
                  </a:cubicBezTo>
                  <a:cubicBezTo>
                    <a:pt x="15718" y="13036"/>
                    <a:pt x="18673" y="16983"/>
                    <a:pt x="21600" y="21600"/>
                  </a:cubicBezTo>
                </a:path>
              </a:pathLst>
            </a:custGeom>
            <a:noFill/>
            <a:ln w="508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55" name="Line"/>
            <p:cNvSpPr/>
            <p:nvPr/>
          </p:nvSpPr>
          <p:spPr>
            <a:xfrm>
              <a:off x="538828" y="8917278"/>
              <a:ext cx="309932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56" name="Line"/>
            <p:cNvSpPr/>
            <p:nvPr/>
          </p:nvSpPr>
          <p:spPr>
            <a:xfrm flipV="1">
              <a:off x="1730138" y="8588719"/>
              <a:ext cx="1182009" cy="108164"/>
            </a:xfrm>
            <a:prstGeom prst="line">
              <a:avLst/>
            </a:prstGeom>
            <a:noFill/>
            <a:ln w="508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83" name="Group"/>
          <p:cNvGrpSpPr/>
          <p:nvPr/>
        </p:nvGrpSpPr>
        <p:grpSpPr>
          <a:xfrm>
            <a:off x="1045893" y="3078855"/>
            <a:ext cx="3964521" cy="10141021"/>
            <a:chOff x="0" y="0"/>
            <a:chExt cx="3964520" cy="10141020"/>
          </a:xfrm>
        </p:grpSpPr>
        <p:pic>
          <p:nvPicPr>
            <p:cNvPr id="75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3940" y="3567461"/>
              <a:ext cx="1144041" cy="381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9" name="Line"/>
            <p:cNvSpPr/>
            <p:nvPr/>
          </p:nvSpPr>
          <p:spPr>
            <a:xfrm flipV="1">
              <a:off x="537992" y="452507"/>
              <a:ext cx="1" cy="23518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0" name="Line"/>
            <p:cNvSpPr/>
            <p:nvPr/>
          </p:nvSpPr>
          <p:spPr>
            <a:xfrm>
              <a:off x="535324" y="2801716"/>
              <a:ext cx="304915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6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44957" y="2703490"/>
              <a:ext cx="219564" cy="196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2423" y="0"/>
              <a:ext cx="751139" cy="381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3" name="Line"/>
            <p:cNvSpPr/>
            <p:nvPr/>
          </p:nvSpPr>
          <p:spPr>
            <a:xfrm flipV="1">
              <a:off x="1680863" y="705974"/>
              <a:ext cx="1" cy="21188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4" name="Line"/>
            <p:cNvSpPr/>
            <p:nvPr/>
          </p:nvSpPr>
          <p:spPr>
            <a:xfrm>
              <a:off x="554746" y="865743"/>
              <a:ext cx="1138127" cy="21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6"/>
                  </a:moveTo>
                  <a:cubicBezTo>
                    <a:pt x="5419" y="-164"/>
                    <a:pt x="10815" y="3695"/>
                    <a:pt x="16027" y="11468"/>
                  </a:cubicBezTo>
                  <a:cubicBezTo>
                    <a:pt x="17916" y="14286"/>
                    <a:pt x="19776" y="17613"/>
                    <a:pt x="21600" y="21436"/>
                  </a:cubicBezTo>
                </a:path>
              </a:pathLst>
            </a:custGeom>
            <a:noFill/>
            <a:ln w="508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chemeClr val="accent4">
                      <a:hueOff val="-1247790"/>
                      <a:lumOff val="-12326"/>
                    </a:schemeClr>
                  </a:solidFill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1687918" y="1802166"/>
              <a:ext cx="970527" cy="27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9" fill="norm" stroke="1" extrusionOk="0">
                  <a:moveTo>
                    <a:pt x="0" y="0"/>
                  </a:moveTo>
                  <a:cubicBezTo>
                    <a:pt x="1549" y="4017"/>
                    <a:pt x="3226" y="7486"/>
                    <a:pt x="5004" y="10347"/>
                  </a:cubicBezTo>
                  <a:cubicBezTo>
                    <a:pt x="10136" y="18605"/>
                    <a:pt x="15927" y="21600"/>
                    <a:pt x="21600" y="18930"/>
                  </a:cubicBezTo>
                </a:path>
              </a:pathLst>
            </a:custGeom>
            <a:noFill/>
            <a:ln w="508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6" name="Line"/>
            <p:cNvSpPr/>
            <p:nvPr/>
          </p:nvSpPr>
          <p:spPr>
            <a:xfrm flipV="1">
              <a:off x="534420" y="4119164"/>
              <a:ext cx="1" cy="23518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7" name="Line"/>
            <p:cNvSpPr/>
            <p:nvPr/>
          </p:nvSpPr>
          <p:spPr>
            <a:xfrm>
              <a:off x="531752" y="6468373"/>
              <a:ext cx="304915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6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41385" y="6370147"/>
              <a:ext cx="219564" cy="196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9" name="Line"/>
            <p:cNvSpPr/>
            <p:nvPr/>
          </p:nvSpPr>
          <p:spPr>
            <a:xfrm flipV="1">
              <a:off x="1677291" y="4372631"/>
              <a:ext cx="1" cy="21188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0" name="Line"/>
            <p:cNvSpPr/>
            <p:nvPr/>
          </p:nvSpPr>
          <p:spPr>
            <a:xfrm>
              <a:off x="555173" y="4962263"/>
              <a:ext cx="1113797" cy="133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66"/>
                  </a:moveTo>
                  <a:cubicBezTo>
                    <a:pt x="3343" y="-35"/>
                    <a:pt x="6655" y="-21"/>
                    <a:pt x="9955" y="111"/>
                  </a:cubicBezTo>
                  <a:cubicBezTo>
                    <a:pt x="11814" y="185"/>
                    <a:pt x="13770" y="334"/>
                    <a:pt x="15579" y="626"/>
                  </a:cubicBezTo>
                  <a:cubicBezTo>
                    <a:pt x="17061" y="865"/>
                    <a:pt x="18470" y="1230"/>
                    <a:pt x="19580" y="2206"/>
                  </a:cubicBezTo>
                  <a:cubicBezTo>
                    <a:pt x="20904" y="3369"/>
                    <a:pt x="21104" y="5056"/>
                    <a:pt x="21216" y="6657"/>
                  </a:cubicBezTo>
                  <a:cubicBezTo>
                    <a:pt x="21340" y="8409"/>
                    <a:pt x="21429" y="10162"/>
                    <a:pt x="21492" y="11914"/>
                  </a:cubicBezTo>
                  <a:cubicBezTo>
                    <a:pt x="21554" y="13655"/>
                    <a:pt x="21589" y="15398"/>
                    <a:pt x="21600" y="17142"/>
                  </a:cubicBezTo>
                  <a:lnTo>
                    <a:pt x="21600" y="21565"/>
                  </a:lnTo>
                </a:path>
              </a:pathLst>
            </a:cu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1" name="Line"/>
            <p:cNvSpPr/>
            <p:nvPr/>
          </p:nvSpPr>
          <p:spPr>
            <a:xfrm>
              <a:off x="1706747" y="4948295"/>
              <a:ext cx="1215228" cy="134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75" fill="norm" stroke="1" extrusionOk="0">
                  <a:moveTo>
                    <a:pt x="159" y="21575"/>
                  </a:moveTo>
                  <a:cubicBezTo>
                    <a:pt x="-113" y="16309"/>
                    <a:pt x="-37" y="11034"/>
                    <a:pt x="387" y="5777"/>
                  </a:cubicBezTo>
                  <a:cubicBezTo>
                    <a:pt x="499" y="4392"/>
                    <a:pt x="671" y="2946"/>
                    <a:pt x="1696" y="1911"/>
                  </a:cubicBezTo>
                  <a:cubicBezTo>
                    <a:pt x="3304" y="286"/>
                    <a:pt x="5619" y="461"/>
                    <a:pt x="7974" y="477"/>
                  </a:cubicBezTo>
                  <a:cubicBezTo>
                    <a:pt x="10145" y="492"/>
                    <a:pt x="12537" y="171"/>
                    <a:pt x="14806" y="73"/>
                  </a:cubicBezTo>
                  <a:cubicBezTo>
                    <a:pt x="17034" y="-24"/>
                    <a:pt x="19259" y="-25"/>
                    <a:pt x="21487" y="74"/>
                  </a:cubicBezTo>
                </a:path>
              </a:pathLst>
            </a:cu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2" name="Line"/>
            <p:cNvSpPr/>
            <p:nvPr/>
          </p:nvSpPr>
          <p:spPr>
            <a:xfrm>
              <a:off x="319648" y="4796491"/>
              <a:ext cx="272243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73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68" y="4611596"/>
              <a:ext cx="184896" cy="30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4" name="Line"/>
            <p:cNvSpPr/>
            <p:nvPr/>
          </p:nvSpPr>
          <p:spPr>
            <a:xfrm flipV="1">
              <a:off x="531752" y="7693585"/>
              <a:ext cx="1" cy="23518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5" name="Line"/>
            <p:cNvSpPr/>
            <p:nvPr/>
          </p:nvSpPr>
          <p:spPr>
            <a:xfrm>
              <a:off x="529084" y="10042794"/>
              <a:ext cx="304915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7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38717" y="9944568"/>
              <a:ext cx="219564" cy="196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7" name="Line"/>
            <p:cNvSpPr/>
            <p:nvPr/>
          </p:nvSpPr>
          <p:spPr>
            <a:xfrm flipV="1">
              <a:off x="1674622" y="7947052"/>
              <a:ext cx="1" cy="21188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8" name="Line"/>
            <p:cNvSpPr/>
            <p:nvPr/>
          </p:nvSpPr>
          <p:spPr>
            <a:xfrm>
              <a:off x="316980" y="8370912"/>
              <a:ext cx="272243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77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8186017"/>
              <a:ext cx="184896" cy="30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0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9204" y="7134923"/>
              <a:ext cx="1144042" cy="473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1" name="Line"/>
            <p:cNvSpPr/>
            <p:nvPr/>
          </p:nvSpPr>
          <p:spPr>
            <a:xfrm>
              <a:off x="532852" y="8416132"/>
              <a:ext cx="1109466" cy="154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fill="norm" stroke="1" extrusionOk="0">
                  <a:moveTo>
                    <a:pt x="0" y="13"/>
                  </a:moveTo>
                  <a:cubicBezTo>
                    <a:pt x="3358" y="-5"/>
                    <a:pt x="6717" y="-5"/>
                    <a:pt x="10075" y="13"/>
                  </a:cubicBezTo>
                  <a:cubicBezTo>
                    <a:pt x="12986" y="29"/>
                    <a:pt x="15897" y="59"/>
                    <a:pt x="18808" y="103"/>
                  </a:cubicBezTo>
                  <a:lnTo>
                    <a:pt x="18964" y="252"/>
                  </a:lnTo>
                  <a:cubicBezTo>
                    <a:pt x="19016" y="302"/>
                    <a:pt x="19067" y="352"/>
                    <a:pt x="19119" y="402"/>
                  </a:cubicBezTo>
                  <a:cubicBezTo>
                    <a:pt x="19223" y="501"/>
                    <a:pt x="19326" y="601"/>
                    <a:pt x="19430" y="701"/>
                  </a:cubicBezTo>
                  <a:cubicBezTo>
                    <a:pt x="20124" y="2263"/>
                    <a:pt x="20630" y="3865"/>
                    <a:pt x="20944" y="5489"/>
                  </a:cubicBezTo>
                  <a:cubicBezTo>
                    <a:pt x="21459" y="8153"/>
                    <a:pt x="21453" y="10844"/>
                    <a:pt x="21471" y="13524"/>
                  </a:cubicBezTo>
                  <a:cubicBezTo>
                    <a:pt x="21489" y="16211"/>
                    <a:pt x="21532" y="18901"/>
                    <a:pt x="21600" y="21595"/>
                  </a:cubicBezTo>
                </a:path>
              </a:pathLst>
            </a:cu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82" name="Line"/>
            <p:cNvSpPr/>
            <p:nvPr/>
          </p:nvSpPr>
          <p:spPr>
            <a:xfrm>
              <a:off x="1704957" y="7470142"/>
              <a:ext cx="1262125" cy="86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273" y="0"/>
                  </a:moveTo>
                  <a:cubicBezTo>
                    <a:pt x="11" y="2748"/>
                    <a:pt x="-61" y="5504"/>
                    <a:pt x="50" y="8233"/>
                  </a:cubicBezTo>
                  <a:cubicBezTo>
                    <a:pt x="163" y="11009"/>
                    <a:pt x="466" y="13801"/>
                    <a:pt x="1139" y="16467"/>
                  </a:cubicBezTo>
                  <a:cubicBezTo>
                    <a:pt x="1587" y="18242"/>
                    <a:pt x="2197" y="19921"/>
                    <a:pt x="2948" y="21462"/>
                  </a:cubicBezTo>
                  <a:lnTo>
                    <a:pt x="21539" y="21600"/>
                  </a:lnTo>
                </a:path>
              </a:pathLst>
            </a:custGeom>
            <a:noFill/>
            <a:ln w="508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84" name="unstetig"/>
          <p:cNvSpPr txBox="1"/>
          <p:nvPr/>
        </p:nvSpPr>
        <p:spPr>
          <a:xfrm>
            <a:off x="2183960" y="1492414"/>
            <a:ext cx="4050354" cy="131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unstetig</a:t>
            </a:r>
          </a:p>
        </p:txBody>
      </p:sp>
      <p:sp>
        <p:nvSpPr>
          <p:cNvPr id="785" name="Regularitätsgrad 0"/>
          <p:cNvSpPr txBox="1"/>
          <p:nvPr/>
        </p:nvSpPr>
        <p:spPr>
          <a:xfrm>
            <a:off x="8700469" y="1221752"/>
            <a:ext cx="4432031" cy="131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40805">
              <a:defRPr spc="-86" sz="432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Regularitätsgrad 0</a:t>
            </a:r>
          </a:p>
        </p:txBody>
      </p:sp>
      <p:sp>
        <p:nvSpPr>
          <p:cNvPr id="786" name="Regularitätsgrad 1"/>
          <p:cNvSpPr txBox="1"/>
          <p:nvPr/>
        </p:nvSpPr>
        <p:spPr>
          <a:xfrm>
            <a:off x="16341900" y="1068697"/>
            <a:ext cx="4050353" cy="131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145738">
              <a:defRPr spc="-79" sz="3959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Regularitätsgrad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Rounded Rectangle"/>
          <p:cNvSpPr/>
          <p:nvPr/>
        </p:nvSpPr>
        <p:spPr>
          <a:xfrm>
            <a:off x="785186" y="4289498"/>
            <a:ext cx="22350551" cy="3014661"/>
          </a:xfrm>
          <a:prstGeom prst="roundRect">
            <a:avLst>
              <a:gd name="adj" fmla="val 6319"/>
            </a:avLst>
          </a:prstGeom>
          <a:solidFill>
            <a:srgbClr val="F9EB8A">
              <a:alpha val="51533"/>
            </a:srgbClr>
          </a:solidFill>
          <a:ln w="50800">
            <a:solidFill>
              <a:schemeClr val="accent4">
                <a:hueOff val="-1247790"/>
                <a:lumOff val="-12326"/>
                <a:alpha val="3761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89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90" name="5   Regularität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5   Regularität</a:t>
            </a:r>
          </a:p>
        </p:txBody>
      </p:sp>
      <p:sp>
        <p:nvSpPr>
          <p:cNvPr id="791" name="Eine Funktion u(x) hat Regularitätsgrad k, wenn                       stetig ist"/>
          <p:cNvSpPr txBox="1"/>
          <p:nvPr/>
        </p:nvSpPr>
        <p:spPr>
          <a:xfrm>
            <a:off x="1226418" y="2085036"/>
            <a:ext cx="19004349" cy="131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Eine Funktion u(x) hat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Regularitätsgrad k</a:t>
            </a:r>
            <a:r>
              <a:t>, wenn                       stetig ist</a:t>
            </a:r>
          </a:p>
        </p:txBody>
      </p:sp>
      <p:pic>
        <p:nvPicPr>
          <p:cNvPr id="7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0173" y="2830261"/>
            <a:ext cx="2514601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Regularitätstheorem"/>
          <p:cNvSpPr txBox="1"/>
          <p:nvPr/>
        </p:nvSpPr>
        <p:spPr>
          <a:xfrm>
            <a:off x="1226418" y="4303250"/>
            <a:ext cx="19004349" cy="131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Regularitätstheorem</a:t>
            </a:r>
          </a:p>
        </p:txBody>
      </p:sp>
      <p:sp>
        <p:nvSpPr>
          <p:cNvPr id="794" name="19. Hilbertsche Problem (1900):…"/>
          <p:cNvSpPr txBox="1"/>
          <p:nvPr/>
        </p:nvSpPr>
        <p:spPr>
          <a:xfrm>
            <a:off x="1216903" y="7876878"/>
            <a:ext cx="23202623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b="1"/>
              <a:t>19. Hilbertsche Problem (1900)</a:t>
            </a:r>
            <a:r>
              <a:t>:</a:t>
            </a:r>
          </a:p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Gilt das noch für allgemeinere (aber ähnliche) partielle Differenzialgleichungen ?</a:t>
            </a:r>
          </a:p>
        </p:txBody>
      </p:sp>
      <p:sp>
        <p:nvSpPr>
          <p:cNvPr id="795" name="Ja: Ennio de Giorgi, John Nash, Jürgen Moser (1955-1960)"/>
          <p:cNvSpPr txBox="1"/>
          <p:nvPr/>
        </p:nvSpPr>
        <p:spPr>
          <a:xfrm>
            <a:off x="1157578" y="9475760"/>
            <a:ext cx="22068844" cy="131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Ja: Ennio de Giorgi, John Nash, Jürgen Moser (1955-1960)</a:t>
            </a:r>
          </a:p>
        </p:txBody>
      </p:sp>
      <p:pic>
        <p:nvPicPr>
          <p:cNvPr id="7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6104" y="6213993"/>
            <a:ext cx="1773975" cy="423151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Lösungen von                  (am Rand festgehalten) haben beliebig grossen Regularitätsgrad k"/>
          <p:cNvSpPr txBox="1"/>
          <p:nvPr/>
        </p:nvSpPr>
        <p:spPr>
          <a:xfrm>
            <a:off x="1688541" y="5511934"/>
            <a:ext cx="21125568" cy="131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40805">
              <a:defRPr spc="-86" sz="432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Lösungen von                  (am Rand festgehalten) haben beliebig grossen Regularitätsgrad 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00" name="Zurück zum Hindernisproblem"/>
          <p:cNvSpPr txBox="1"/>
          <p:nvPr/>
        </p:nvSpPr>
        <p:spPr>
          <a:xfrm>
            <a:off x="1139796" y="1531235"/>
            <a:ext cx="19004350" cy="131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Zurück zum Hindernisproblem</a:t>
            </a:r>
          </a:p>
        </p:txBody>
      </p:sp>
      <p:sp>
        <p:nvSpPr>
          <p:cNvPr id="801" name="Caffarelli und viele andere haben ausreichende (weiche) Bedingungen gegeben (auf B, r, h)"/>
          <p:cNvSpPr txBox="1"/>
          <p:nvPr/>
        </p:nvSpPr>
        <p:spPr>
          <a:xfrm>
            <a:off x="1216903" y="10377516"/>
            <a:ext cx="23202623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Caffarelli und viele andere haben ausreichende (weiche) Bedingungen gegeben (auf B, r, h)</a:t>
            </a:r>
          </a:p>
        </p:txBody>
      </p:sp>
      <p:grpSp>
        <p:nvGrpSpPr>
          <p:cNvPr id="811" name="Group"/>
          <p:cNvGrpSpPr/>
          <p:nvPr/>
        </p:nvGrpSpPr>
        <p:grpSpPr>
          <a:xfrm>
            <a:off x="1293356" y="3407543"/>
            <a:ext cx="10163146" cy="3440269"/>
            <a:chOff x="0" y="0"/>
            <a:chExt cx="10163145" cy="3440267"/>
          </a:xfrm>
        </p:grpSpPr>
        <p:sp>
          <p:nvSpPr>
            <p:cNvPr id="802" name="für alle (x,y) in B"/>
            <p:cNvSpPr txBox="1"/>
            <p:nvPr/>
          </p:nvSpPr>
          <p:spPr>
            <a:xfrm>
              <a:off x="3922279" y="20841"/>
              <a:ext cx="5491948" cy="898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>
              <a:lvl1pPr algn="l">
                <a:defRPr spc="-90" sz="4500">
                  <a:solidFill>
                    <a:srgbClr val="AA54E2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für alle (x,y) in B</a:t>
              </a:r>
            </a:p>
          </p:txBody>
        </p:sp>
        <p:pic>
          <p:nvPicPr>
            <p:cNvPr id="803" name="Image" descr="Imag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4776" cy="3321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4" name="falls"/>
            <p:cNvSpPr txBox="1"/>
            <p:nvPr/>
          </p:nvSpPr>
          <p:spPr>
            <a:xfrm>
              <a:off x="3922279" y="1684227"/>
              <a:ext cx="5491948" cy="898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/>
            <a:p>
              <a:pPr algn="l">
                <a:defRPr spc="-90" sz="450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>
                  <a:solidFill>
                    <a:srgbClr val="AA54E2"/>
                  </a:solidFill>
                </a:rPr>
                <a:t>falls</a:t>
              </a:r>
              <a:r>
                <a:t> </a:t>
              </a:r>
            </a:p>
          </p:txBody>
        </p:sp>
        <p:pic>
          <p:nvPicPr>
            <p:cNvPr id="80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6525" y="2836711"/>
              <a:ext cx="3429683" cy="485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6900" y="1151393"/>
              <a:ext cx="3528934" cy="485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7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1970" y="348505"/>
              <a:ext cx="2701840" cy="485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8" name="für alle (x,y) auf Rand(B)"/>
            <p:cNvSpPr txBox="1"/>
            <p:nvPr/>
          </p:nvSpPr>
          <p:spPr>
            <a:xfrm>
              <a:off x="4671197" y="2541938"/>
              <a:ext cx="5491949" cy="898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>
              <a:lvl1pPr algn="l" defTabSz="2194505">
                <a:defRPr spc="-81" sz="4050"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für alle (x,y) auf Rand(B)</a:t>
              </a:r>
            </a:p>
          </p:txBody>
        </p:sp>
        <p:pic>
          <p:nvPicPr>
            <p:cNvPr id="809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97484" y="2016389"/>
              <a:ext cx="2690812" cy="485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0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4951" y="2016389"/>
              <a:ext cx="3517906" cy="485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2" name="5   Regularität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5   Regularität</a:t>
            </a:r>
          </a:p>
        </p:txBody>
      </p:sp>
      <p:sp>
        <p:nvSpPr>
          <p:cNvPr id="813" name="Sehr unebene Kontaktgebiete sind vorstellbar"/>
          <p:cNvSpPr txBox="1"/>
          <p:nvPr/>
        </p:nvSpPr>
        <p:spPr>
          <a:xfrm>
            <a:off x="1216903" y="7247065"/>
            <a:ext cx="23202623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Sehr unebene Kontaktgebiete sind vorstellbar</a:t>
            </a:r>
          </a:p>
        </p:txBody>
      </p:sp>
      <p:pic>
        <p:nvPicPr>
          <p:cNvPr id="81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403897" y="5354699"/>
            <a:ext cx="6313514" cy="6313514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(Kochsche Schneeflocken hat überall Kanten ! — Bild aus Wikipedia)"/>
          <p:cNvSpPr txBox="1"/>
          <p:nvPr/>
        </p:nvSpPr>
        <p:spPr>
          <a:xfrm>
            <a:off x="1216903" y="7913839"/>
            <a:ext cx="23202623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rgbClr val="92929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(Kochsche Schneeflocken hat überall Kanten ! — Bild aus Wikipedia)</a:t>
            </a:r>
          </a:p>
        </p:txBody>
      </p:sp>
      <p:sp>
        <p:nvSpPr>
          <p:cNvPr id="816" name="die bestimmte Regularitätsgrade für die Grenze der Kontaktgebiete gewährleisten"/>
          <p:cNvSpPr txBox="1"/>
          <p:nvPr/>
        </p:nvSpPr>
        <p:spPr>
          <a:xfrm>
            <a:off x="1216903" y="11255237"/>
            <a:ext cx="23202623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die bestimmte Regularitätsgrade für die Grenze der Kontaktgebiete gewährleisten</a:t>
            </a:r>
          </a:p>
        </p:txBody>
      </p:sp>
      <p:grpSp>
        <p:nvGrpSpPr>
          <p:cNvPr id="822" name="Group"/>
          <p:cNvGrpSpPr/>
          <p:nvPr/>
        </p:nvGrpSpPr>
        <p:grpSpPr>
          <a:xfrm>
            <a:off x="17530824" y="1531235"/>
            <a:ext cx="4059662" cy="3512259"/>
            <a:chOff x="0" y="0"/>
            <a:chExt cx="4059660" cy="3512257"/>
          </a:xfrm>
        </p:grpSpPr>
        <p:sp>
          <p:nvSpPr>
            <p:cNvPr id="817" name="Shape"/>
            <p:cNvSpPr/>
            <p:nvPr/>
          </p:nvSpPr>
          <p:spPr>
            <a:xfrm>
              <a:off x="0" y="-1"/>
              <a:ext cx="4059661" cy="351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279" fill="norm" stroke="1" extrusionOk="0">
                  <a:moveTo>
                    <a:pt x="2070" y="7389"/>
                  </a:moveTo>
                  <a:cubicBezTo>
                    <a:pt x="56" y="8777"/>
                    <a:pt x="-336" y="11849"/>
                    <a:pt x="246" y="14618"/>
                  </a:cubicBezTo>
                  <a:cubicBezTo>
                    <a:pt x="742" y="16978"/>
                    <a:pt x="1851" y="19157"/>
                    <a:pt x="3662" y="20321"/>
                  </a:cubicBezTo>
                  <a:cubicBezTo>
                    <a:pt x="5472" y="21484"/>
                    <a:pt x="7610" y="21389"/>
                    <a:pt x="9654" y="21067"/>
                  </a:cubicBezTo>
                  <a:cubicBezTo>
                    <a:pt x="12033" y="20692"/>
                    <a:pt x="14417" y="20021"/>
                    <a:pt x="16365" y="18367"/>
                  </a:cubicBezTo>
                  <a:cubicBezTo>
                    <a:pt x="18378" y="16659"/>
                    <a:pt x="19701" y="14098"/>
                    <a:pt x="20450" y="11317"/>
                  </a:cubicBezTo>
                  <a:cubicBezTo>
                    <a:pt x="21264" y="8295"/>
                    <a:pt x="21214" y="4843"/>
                    <a:pt x="19118" y="3057"/>
                  </a:cubicBezTo>
                  <a:cubicBezTo>
                    <a:pt x="17864" y="1990"/>
                    <a:pt x="16224" y="1998"/>
                    <a:pt x="14756" y="1460"/>
                  </a:cubicBezTo>
                  <a:cubicBezTo>
                    <a:pt x="13330" y="938"/>
                    <a:pt x="12006" y="-116"/>
                    <a:pt x="10505" y="11"/>
                  </a:cubicBezTo>
                  <a:cubicBezTo>
                    <a:pt x="8937" y="143"/>
                    <a:pt x="7702" y="1474"/>
                    <a:pt x="6819" y="3019"/>
                  </a:cubicBezTo>
                  <a:cubicBezTo>
                    <a:pt x="6197" y="4108"/>
                    <a:pt x="5692" y="5340"/>
                    <a:pt x="4753" y="6060"/>
                  </a:cubicBezTo>
                  <a:cubicBezTo>
                    <a:pt x="3934" y="6687"/>
                    <a:pt x="2912" y="6809"/>
                    <a:pt x="2070" y="7389"/>
                  </a:cubicBezTo>
                  <a:close/>
                </a:path>
              </a:pathLst>
            </a:custGeom>
            <a:gradFill flip="none" rotWithShape="1">
              <a:gsLst>
                <a:gs pos="879">
                  <a:srgbClr val="C9FAFF">
                    <a:alpha val="0"/>
                  </a:srgbClr>
                </a:gs>
                <a:gs pos="100000">
                  <a:srgbClr val="EFFEFF"/>
                </a:gs>
              </a:gsLst>
              <a:lin ang="5400000" scaled="0"/>
            </a:gra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18" name="Shape"/>
            <p:cNvSpPr/>
            <p:nvPr/>
          </p:nvSpPr>
          <p:spPr>
            <a:xfrm>
              <a:off x="747938" y="1875185"/>
              <a:ext cx="1343705" cy="115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7" h="20890" fill="norm" stroke="1" extrusionOk="0">
                  <a:moveTo>
                    <a:pt x="1530" y="4333"/>
                  </a:moveTo>
                  <a:cubicBezTo>
                    <a:pt x="-648" y="7932"/>
                    <a:pt x="-436" y="12889"/>
                    <a:pt x="1757" y="16525"/>
                  </a:cubicBezTo>
                  <a:cubicBezTo>
                    <a:pt x="3356" y="19175"/>
                    <a:pt x="5836" y="20805"/>
                    <a:pt x="8510" y="20886"/>
                  </a:cubicBezTo>
                  <a:cubicBezTo>
                    <a:pt x="11365" y="20973"/>
                    <a:pt x="14012" y="19308"/>
                    <a:pt x="16122" y="16924"/>
                  </a:cubicBezTo>
                  <a:cubicBezTo>
                    <a:pt x="19299" y="13334"/>
                    <a:pt x="20952" y="7860"/>
                    <a:pt x="18561" y="3872"/>
                  </a:cubicBezTo>
                  <a:cubicBezTo>
                    <a:pt x="17347" y="1849"/>
                    <a:pt x="15335" y="974"/>
                    <a:pt x="13334" y="473"/>
                  </a:cubicBezTo>
                  <a:cubicBezTo>
                    <a:pt x="8948" y="-627"/>
                    <a:pt x="4147" y="9"/>
                    <a:pt x="1530" y="4333"/>
                  </a:cubicBezTo>
                  <a:close/>
                </a:path>
              </a:pathLst>
            </a:custGeom>
            <a:solidFill>
              <a:srgbClr val="F4A2F1">
                <a:alpha val="42840"/>
              </a:srgbClr>
            </a:solidFill>
            <a:ln w="25400" cap="flat">
              <a:solidFill>
                <a:srgbClr val="AA54E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19" name="Shape"/>
            <p:cNvSpPr/>
            <p:nvPr/>
          </p:nvSpPr>
          <p:spPr>
            <a:xfrm>
              <a:off x="1886132" y="534145"/>
              <a:ext cx="1472831" cy="83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009" fill="norm" stroke="1" extrusionOk="0">
                  <a:moveTo>
                    <a:pt x="6495" y="9543"/>
                  </a:moveTo>
                  <a:cubicBezTo>
                    <a:pt x="7684" y="14823"/>
                    <a:pt x="2539" y="12733"/>
                    <a:pt x="728" y="15191"/>
                  </a:cubicBezTo>
                  <a:cubicBezTo>
                    <a:pt x="-265" y="16538"/>
                    <a:pt x="-237" y="19006"/>
                    <a:pt x="784" y="19799"/>
                  </a:cubicBezTo>
                  <a:cubicBezTo>
                    <a:pt x="1991" y="20736"/>
                    <a:pt x="2870" y="18311"/>
                    <a:pt x="3887" y="16837"/>
                  </a:cubicBezTo>
                  <a:cubicBezTo>
                    <a:pt x="4919" y="15342"/>
                    <a:pt x="6374" y="15105"/>
                    <a:pt x="7547" y="13957"/>
                  </a:cubicBezTo>
                  <a:cubicBezTo>
                    <a:pt x="8743" y="12788"/>
                    <a:pt x="9635" y="10697"/>
                    <a:pt x="11017" y="10310"/>
                  </a:cubicBezTo>
                  <a:cubicBezTo>
                    <a:pt x="13289" y="9675"/>
                    <a:pt x="14760" y="13585"/>
                    <a:pt x="16738" y="15313"/>
                  </a:cubicBezTo>
                  <a:cubicBezTo>
                    <a:pt x="16845" y="15406"/>
                    <a:pt x="16954" y="15493"/>
                    <a:pt x="17065" y="15574"/>
                  </a:cubicBezTo>
                  <a:lnTo>
                    <a:pt x="17393" y="15835"/>
                  </a:lnTo>
                  <a:cubicBezTo>
                    <a:pt x="17620" y="15954"/>
                    <a:pt x="17857" y="16019"/>
                    <a:pt x="18095" y="16030"/>
                  </a:cubicBezTo>
                  <a:cubicBezTo>
                    <a:pt x="18570" y="16050"/>
                    <a:pt x="19048" y="15851"/>
                    <a:pt x="19473" y="15429"/>
                  </a:cubicBezTo>
                  <a:cubicBezTo>
                    <a:pt x="20463" y="14447"/>
                    <a:pt x="20923" y="12552"/>
                    <a:pt x="21079" y="10632"/>
                  </a:cubicBezTo>
                  <a:cubicBezTo>
                    <a:pt x="21335" y="7460"/>
                    <a:pt x="20832" y="4187"/>
                    <a:pt x="19434" y="2020"/>
                  </a:cubicBezTo>
                  <a:cubicBezTo>
                    <a:pt x="17574" y="-864"/>
                    <a:pt x="14687" y="-686"/>
                    <a:pt x="13597" y="2724"/>
                  </a:cubicBezTo>
                  <a:cubicBezTo>
                    <a:pt x="13222" y="3898"/>
                    <a:pt x="13195" y="5342"/>
                    <a:pt x="12689" y="6380"/>
                  </a:cubicBezTo>
                  <a:cubicBezTo>
                    <a:pt x="11059" y="9727"/>
                    <a:pt x="8411" y="6127"/>
                    <a:pt x="6051" y="3259"/>
                  </a:cubicBezTo>
                  <a:cubicBezTo>
                    <a:pt x="3457" y="106"/>
                    <a:pt x="598" y="2966"/>
                    <a:pt x="1288" y="6030"/>
                  </a:cubicBezTo>
                  <a:cubicBezTo>
                    <a:pt x="2075" y="9521"/>
                    <a:pt x="5708" y="6051"/>
                    <a:pt x="6495" y="9543"/>
                  </a:cubicBezTo>
                  <a:close/>
                </a:path>
              </a:pathLst>
            </a:custGeom>
            <a:solidFill>
              <a:srgbClr val="F4A2F1">
                <a:alpha val="42840"/>
              </a:srgbClr>
            </a:solidFill>
            <a:ln w="25400" cap="flat">
              <a:solidFill>
                <a:srgbClr val="9C60B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820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6184" y="2328017"/>
              <a:ext cx="907212" cy="2481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1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1901" y="1412989"/>
              <a:ext cx="1085553" cy="25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25" name="6   Endlich am Strand liegend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6   Endlich am Strand liegend</a:t>
            </a:r>
          </a:p>
        </p:txBody>
      </p:sp>
      <p:sp>
        <p:nvSpPr>
          <p:cNvPr id="826" name="Die Navier-Stokes-Gleichungen beschreiben die Dynamik einer Flüssigkeit"/>
          <p:cNvSpPr txBox="1"/>
          <p:nvPr/>
        </p:nvSpPr>
        <p:spPr>
          <a:xfrm>
            <a:off x="1182547" y="1302701"/>
            <a:ext cx="23202624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Die </a:t>
            </a:r>
            <a:r>
              <a:rPr b="1"/>
              <a:t>Navier-Stokes-Gleichungen</a:t>
            </a:r>
            <a:r>
              <a:t> beschreiben die Dynamik einer Flüssigkeit</a:t>
            </a:r>
          </a:p>
        </p:txBody>
      </p:sp>
      <p:sp>
        <p:nvSpPr>
          <p:cNvPr id="827" name="(Atmosphäre, Ozean, Wasser im Glas, Metalle in flüssigem Erdkern, usw.)"/>
          <p:cNvSpPr txBox="1"/>
          <p:nvPr/>
        </p:nvSpPr>
        <p:spPr>
          <a:xfrm>
            <a:off x="1043660" y="2186580"/>
            <a:ext cx="23202623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(Atmosphäre, Ozean, Wasser im Glas, Metalle in flüssigem Erdkern, usw.)</a:t>
            </a:r>
          </a:p>
        </p:txBody>
      </p:sp>
      <p:pic>
        <p:nvPicPr>
          <p:cNvPr id="8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438" y="5784708"/>
            <a:ext cx="6070601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Geschwindigkeit des Flüsses…"/>
          <p:cNvSpPr txBox="1"/>
          <p:nvPr/>
        </p:nvSpPr>
        <p:spPr>
          <a:xfrm>
            <a:off x="9183164" y="5493635"/>
            <a:ext cx="23202623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Geschwindigkeit des Flüsses</a:t>
            </a:r>
          </a:p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an Position (x,y,z) und Zeit t</a:t>
            </a:r>
          </a:p>
        </p:txBody>
      </p:sp>
      <p:sp>
        <p:nvSpPr>
          <p:cNvPr id="830" name="System von 3 nichtlinearen partiellen Differentialgleichungen für"/>
          <p:cNvSpPr txBox="1"/>
          <p:nvPr/>
        </p:nvSpPr>
        <p:spPr>
          <a:xfrm>
            <a:off x="1195247" y="3633142"/>
            <a:ext cx="23202624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System von 3 nichtlinearen partiellen Differentialgleichungen für </a:t>
            </a:r>
          </a:p>
        </p:txBody>
      </p:sp>
      <p:sp>
        <p:nvSpPr>
          <p:cNvPr id="831" name="Clay-Millenium Problem (offen)…"/>
          <p:cNvSpPr txBox="1"/>
          <p:nvPr/>
        </p:nvSpPr>
        <p:spPr>
          <a:xfrm>
            <a:off x="1195247" y="8516692"/>
            <a:ext cx="23202624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Clay-Millenium Problem (offen)</a:t>
            </a:r>
          </a:p>
          <a:p>
            <a: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Existenz und Eindeutigkeit von (singularitätsfreien?) Lösungen</a:t>
            </a:r>
          </a:p>
        </p:txBody>
      </p:sp>
      <p:sp>
        <p:nvSpPr>
          <p:cNvPr id="832" name="Rectangle"/>
          <p:cNvSpPr txBox="1"/>
          <p:nvPr/>
        </p:nvSpPr>
        <p:spPr>
          <a:xfrm>
            <a:off x="1733700" y="9671870"/>
            <a:ext cx="23202624" cy="1804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833" name="für gegebene Initialbedingung"/>
          <p:cNvSpPr txBox="1"/>
          <p:nvPr/>
        </p:nvSpPr>
        <p:spPr>
          <a:xfrm>
            <a:off x="1195247" y="9325383"/>
            <a:ext cx="23202624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gegebene Initialbedingung </a:t>
            </a:r>
          </a:p>
        </p:txBody>
      </p:sp>
      <p:pic>
        <p:nvPicPr>
          <p:cNvPr id="8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2823" y="10498230"/>
            <a:ext cx="2667001" cy="55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uperpositionsprinzip"/>
          <p:cNvSpPr txBox="1"/>
          <p:nvPr/>
        </p:nvSpPr>
        <p:spPr>
          <a:xfrm>
            <a:off x="808200" y="10383955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Superpositionsprinzip</a:t>
            </a:r>
          </a:p>
        </p:txBody>
      </p:sp>
      <p:sp>
        <p:nvSpPr>
          <p:cNvPr id="163" name="Mögliche Frequenzen:"/>
          <p:cNvSpPr txBox="1"/>
          <p:nvPr/>
        </p:nvSpPr>
        <p:spPr>
          <a:xfrm>
            <a:off x="986000" y="3602437"/>
            <a:ext cx="9219479" cy="1079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Mögliche Frequenzen:</a:t>
            </a:r>
          </a:p>
        </p:txBody>
      </p:sp>
      <p:sp>
        <p:nvSpPr>
          <p:cNvPr id="164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5" name="1   Erste Erscheinung — Musiktheorie"/>
          <p:cNvSpPr txBox="1"/>
          <p:nvPr/>
        </p:nvSpPr>
        <p:spPr>
          <a:xfrm>
            <a:off x="397452" y="-2688525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   Erste Erscheinung — Musiktheorie</a:t>
            </a:r>
          </a:p>
        </p:txBody>
      </p:sp>
      <p:sp>
        <p:nvSpPr>
          <p:cNvPr id="166" name="Beobachtungen"/>
          <p:cNvSpPr txBox="1"/>
          <p:nvPr/>
        </p:nvSpPr>
        <p:spPr>
          <a:xfrm>
            <a:off x="986000" y="2486289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Beobachtungen</a:t>
            </a:r>
          </a:p>
        </p:txBody>
      </p:sp>
      <p:pic>
        <p:nvPicPr>
          <p:cNvPr id="167" name="Sait4.mov" descr="Sait4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52239" y="1574800"/>
            <a:ext cx="7447671" cy="555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ait3.mov" descr="Sait3.mov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6618830" y="1558373"/>
            <a:ext cx="7447670" cy="555357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f"/>
          <p:cNvSpPr txBox="1"/>
          <p:nvPr/>
        </p:nvSpPr>
        <p:spPr>
          <a:xfrm>
            <a:off x="6929600" y="1372802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70" name="4f"/>
          <p:cNvSpPr txBox="1"/>
          <p:nvPr/>
        </p:nvSpPr>
        <p:spPr>
          <a:xfrm>
            <a:off x="23211000" y="1372802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4f</a:t>
            </a:r>
          </a:p>
        </p:txBody>
      </p:sp>
      <p:pic>
        <p:nvPicPr>
          <p:cNvPr id="171" name="Sait4.mov" descr="Sait4.mov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8857457" y="8054491"/>
            <a:ext cx="6502408" cy="484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ait2.mov" descr="Sait2.mov"/>
          <p:cNvPicPr>
            <a:picLocks noChangeAspect="0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>
            <a:extLst/>
          </a:blip>
          <a:stretch>
            <a:fillRect/>
          </a:stretch>
        </p:blipFill>
        <p:spPr>
          <a:xfrm>
            <a:off x="8468164" y="1574800"/>
            <a:ext cx="7447672" cy="555357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3f"/>
          <p:cNvSpPr txBox="1"/>
          <p:nvPr/>
        </p:nvSpPr>
        <p:spPr>
          <a:xfrm>
            <a:off x="14651200" y="1372802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3f</a:t>
            </a:r>
          </a:p>
        </p:txBody>
      </p:sp>
      <p:sp>
        <p:nvSpPr>
          <p:cNvPr id="174" name="Line"/>
          <p:cNvSpPr/>
          <p:nvPr/>
        </p:nvSpPr>
        <p:spPr>
          <a:xfrm>
            <a:off x="942672" y="6858000"/>
            <a:ext cx="646680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5" name="x"/>
          <p:cNvSpPr txBox="1"/>
          <p:nvPr/>
        </p:nvSpPr>
        <p:spPr>
          <a:xfrm>
            <a:off x="6929600" y="6061454"/>
            <a:ext cx="5991400" cy="85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76" name="u(x,t)"/>
          <p:cNvSpPr txBox="1"/>
          <p:nvPr/>
        </p:nvSpPr>
        <p:spPr>
          <a:xfrm>
            <a:off x="1544800" y="2375756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u(x,t)</a:t>
            </a:r>
          </a:p>
        </p:txBody>
      </p:sp>
      <p:sp>
        <p:nvSpPr>
          <p:cNvPr id="177" name="Line"/>
          <p:cNvSpPr/>
          <p:nvPr/>
        </p:nvSpPr>
        <p:spPr>
          <a:xfrm flipV="1">
            <a:off x="1069672" y="2813182"/>
            <a:ext cx="1" cy="417181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8" name="Line"/>
          <p:cNvSpPr/>
          <p:nvPr/>
        </p:nvSpPr>
        <p:spPr>
          <a:xfrm>
            <a:off x="9172272" y="6858000"/>
            <a:ext cx="64668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9" name="u(x,t)"/>
          <p:cNvSpPr txBox="1"/>
          <p:nvPr/>
        </p:nvSpPr>
        <p:spPr>
          <a:xfrm>
            <a:off x="9774400" y="2375756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u(x,t)</a:t>
            </a:r>
          </a:p>
        </p:txBody>
      </p:sp>
      <p:sp>
        <p:nvSpPr>
          <p:cNvPr id="180" name="Line"/>
          <p:cNvSpPr/>
          <p:nvPr/>
        </p:nvSpPr>
        <p:spPr>
          <a:xfrm flipV="1">
            <a:off x="9299271" y="2813182"/>
            <a:ext cx="1" cy="417181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1" name="Line"/>
          <p:cNvSpPr/>
          <p:nvPr/>
        </p:nvSpPr>
        <p:spPr>
          <a:xfrm>
            <a:off x="17406600" y="6858000"/>
            <a:ext cx="646680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2" name="u(x,t)"/>
          <p:cNvSpPr txBox="1"/>
          <p:nvPr/>
        </p:nvSpPr>
        <p:spPr>
          <a:xfrm>
            <a:off x="18008728" y="2375756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u(x,t)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17533600" y="2813182"/>
            <a:ext cx="1" cy="417181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4" name="Line"/>
          <p:cNvSpPr/>
          <p:nvPr/>
        </p:nvSpPr>
        <p:spPr>
          <a:xfrm>
            <a:off x="9172272" y="12783467"/>
            <a:ext cx="64668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5" name="u(x,t)"/>
          <p:cNvSpPr txBox="1"/>
          <p:nvPr/>
        </p:nvSpPr>
        <p:spPr>
          <a:xfrm>
            <a:off x="7752693" y="8578153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u(x,t)</a:t>
            </a:r>
          </a:p>
        </p:txBody>
      </p:sp>
      <p:sp>
        <p:nvSpPr>
          <p:cNvPr id="186" name="Line"/>
          <p:cNvSpPr/>
          <p:nvPr/>
        </p:nvSpPr>
        <p:spPr>
          <a:xfrm flipV="1">
            <a:off x="9487364" y="8611649"/>
            <a:ext cx="1" cy="417181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7" name="x"/>
          <p:cNvSpPr txBox="1"/>
          <p:nvPr/>
        </p:nvSpPr>
        <p:spPr>
          <a:xfrm>
            <a:off x="15222700" y="6006593"/>
            <a:ext cx="5991400" cy="85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88" name="x"/>
          <p:cNvSpPr txBox="1"/>
          <p:nvPr/>
        </p:nvSpPr>
        <p:spPr>
          <a:xfrm>
            <a:off x="23253367" y="6006593"/>
            <a:ext cx="5991401" cy="85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189" name="x"/>
          <p:cNvSpPr txBox="1"/>
          <p:nvPr/>
        </p:nvSpPr>
        <p:spPr>
          <a:xfrm>
            <a:off x="14922168" y="11756324"/>
            <a:ext cx="5991400" cy="85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0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00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0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video>
            <p:seq concurrent="1" prevAc="none" nextAc="seek">
              <p:cTn id="20" evtFilter="cancelBubble" nodeType="interactiveSeq" restart="whenNotActive" fill="hold">
                <p:stCondLst>
                  <p:cond delay="0" evt="onClick">
                    <p:tgtEl>
                      <p:spTgt spid="16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7"/>
                  </p:tgtEl>
                </p:cond>
              </p:nextCondLst>
            </p:seq>
            <p:video fullScrn="0">
              <p:cMediaNode mute="0" showWhenStopped="1" numSld="1" vol="100000">
                <p:cTn id="25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  <p:seq concurrent="1" prevAc="none" nextAc="seek">
              <p:cTn id="26" evtFilter="cancelBubble" nodeType="interactiveSeq" restart="whenNotActive" fill="hold">
                <p:stCondLst>
                  <p:cond delay="0" evt="onClick">
                    <p:tgtEl>
                      <p:spTgt spid="16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8"/>
                  </p:tgtEl>
                </p:cond>
              </p:nextCondLst>
            </p:seq>
            <p:video fullScrn="0">
              <p:cMediaNode mute="0" showWhenStopped="1" numSld="1" vol="100000">
                <p:cTn id="31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video>
            <p:seq concurrent="1" prevAc="none" nextAc="seek">
              <p:cTn id="32" evtFilter="cancelBubble" nodeType="interactiveSeq" restart="whenNotActive" fill="hold">
                <p:stCondLst>
                  <p:cond delay="0" evt="onClick">
                    <p:tgtEl>
                      <p:spTgt spid="17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1"/>
                  </p:tgtEl>
                </p:cond>
              </p:nextCondLst>
            </p:seq>
            <p:video fullScrn="0">
              <p:cMediaNode mute="0" showWhenStopped="1" numSld="1" vol="100000">
                <p:cTn id="3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video>
            <p:seq concurrent="1" prevAc="none" nextAc="seek">
              <p:cTn id="38" evtFilter="cancelBubble" nodeType="interactiveSeq" restart="whenNotActive" fill="hold">
                <p:stCondLst>
                  <p:cond delay="0" evt="onClick">
                    <p:tgtEl>
                      <p:spTgt spid="17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37" name="6   Endlich am Strand liegend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6   Endlich am Strand liegend</a:t>
            </a:r>
          </a:p>
        </p:txBody>
      </p:sp>
      <p:pic>
        <p:nvPicPr>
          <p:cNvPr id="8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2105" y="11849858"/>
            <a:ext cx="7918505" cy="508655"/>
          </a:xfrm>
          <a:prstGeom prst="rect">
            <a:avLst/>
          </a:prstGeom>
          <a:ln w="12700">
            <a:miter lim="400000"/>
          </a:ln>
        </p:spPr>
      </p:pic>
      <p:sp>
        <p:nvSpPr>
          <p:cNvPr id="839" name="i = jede der 3 Richtungen (x, oder y, oder z)"/>
          <p:cNvSpPr txBox="1"/>
          <p:nvPr/>
        </p:nvSpPr>
        <p:spPr>
          <a:xfrm>
            <a:off x="12926619" y="11359894"/>
            <a:ext cx="23202623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 = jede der 3 Richtungen (x, oder y, oder z)</a:t>
            </a:r>
          </a:p>
        </p:txBody>
      </p:sp>
      <p:pic>
        <p:nvPicPr>
          <p:cNvPr id="840" name="Hier soir en Normandie.jpg" descr="Hier soir en Normandi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236" y="1923870"/>
            <a:ext cx="8412310" cy="11216412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wobei"/>
          <p:cNvSpPr txBox="1"/>
          <p:nvPr/>
        </p:nvSpPr>
        <p:spPr>
          <a:xfrm>
            <a:off x="11061320" y="10690276"/>
            <a:ext cx="23202624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wobei</a:t>
            </a:r>
          </a:p>
        </p:txBody>
      </p:sp>
      <p:sp>
        <p:nvSpPr>
          <p:cNvPr id="842" name="Für Flüssigkeit mit konstanter Dichte :"/>
          <p:cNvSpPr txBox="1"/>
          <p:nvPr/>
        </p:nvSpPr>
        <p:spPr>
          <a:xfrm>
            <a:off x="9932306" y="1375514"/>
            <a:ext cx="23202624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Für Flüssigkeit mit konstanter Dichte :</a:t>
            </a:r>
          </a:p>
        </p:txBody>
      </p:sp>
      <p:pic>
        <p:nvPicPr>
          <p:cNvPr id="8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20625" y="3810451"/>
            <a:ext cx="83439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Druckkräfte"/>
          <p:cNvSpPr txBox="1"/>
          <p:nvPr/>
        </p:nvSpPr>
        <p:spPr>
          <a:xfrm>
            <a:off x="16829333" y="5053399"/>
            <a:ext cx="23202624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chemeClr val="accent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Druckkräfte</a:t>
            </a:r>
          </a:p>
        </p:txBody>
      </p:sp>
      <p:sp>
        <p:nvSpPr>
          <p:cNvPr id="845" name="Externe Kräfte"/>
          <p:cNvSpPr txBox="1"/>
          <p:nvPr/>
        </p:nvSpPr>
        <p:spPr>
          <a:xfrm>
            <a:off x="20497218" y="5052852"/>
            <a:ext cx="23202624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chemeClr val="accent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Externe Kräfte</a:t>
            </a:r>
          </a:p>
        </p:txBody>
      </p:sp>
      <p:sp>
        <p:nvSpPr>
          <p:cNvPr id="846" name="(gegeben)"/>
          <p:cNvSpPr txBox="1"/>
          <p:nvPr/>
        </p:nvSpPr>
        <p:spPr>
          <a:xfrm>
            <a:off x="18604417" y="5955699"/>
            <a:ext cx="23202624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chemeClr val="accent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(gegeben)</a:t>
            </a:r>
          </a:p>
        </p:txBody>
      </p:sp>
      <p:sp>
        <p:nvSpPr>
          <p:cNvPr id="847" name="Transport"/>
          <p:cNvSpPr txBox="1"/>
          <p:nvPr/>
        </p:nvSpPr>
        <p:spPr>
          <a:xfrm>
            <a:off x="15172917" y="7395419"/>
            <a:ext cx="23202623" cy="180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Transport</a:t>
            </a:r>
          </a:p>
        </p:txBody>
      </p:sp>
      <p:sp>
        <p:nvSpPr>
          <p:cNvPr id="848" name="Zähigkeit, Reibung, ……"/>
          <p:cNvSpPr txBox="1"/>
          <p:nvPr/>
        </p:nvSpPr>
        <p:spPr>
          <a:xfrm>
            <a:off x="10903868" y="5632643"/>
            <a:ext cx="5084737" cy="180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Zähigkeit, Reibung, …</a:t>
            </a:r>
          </a:p>
          <a:p>
            <a:pPr algn="l"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(Homogenisierung)</a:t>
            </a:r>
          </a:p>
        </p:txBody>
      </p:sp>
      <p:sp>
        <p:nvSpPr>
          <p:cNvPr id="849" name="Line"/>
          <p:cNvSpPr/>
          <p:nvPr/>
        </p:nvSpPr>
        <p:spPr>
          <a:xfrm flipV="1">
            <a:off x="12704737" y="4385426"/>
            <a:ext cx="470696" cy="141870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50" name="Line"/>
          <p:cNvSpPr/>
          <p:nvPr/>
        </p:nvSpPr>
        <p:spPr>
          <a:xfrm flipH="1" flipV="1">
            <a:off x="15511285" y="4578414"/>
            <a:ext cx="667230" cy="38102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51" name="Line"/>
          <p:cNvSpPr/>
          <p:nvPr/>
        </p:nvSpPr>
        <p:spPr>
          <a:xfrm flipH="1" flipV="1">
            <a:off x="16829333" y="4578414"/>
            <a:ext cx="1126832" cy="1418706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52" name="Line"/>
          <p:cNvSpPr/>
          <p:nvPr/>
        </p:nvSpPr>
        <p:spPr>
          <a:xfrm flipH="1" flipV="1">
            <a:off x="18512258" y="4578414"/>
            <a:ext cx="3345158" cy="1418706"/>
          </a:xfrm>
          <a:prstGeom prst="line">
            <a:avLst/>
          </a:prstGeom>
          <a:ln w="254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uperpositionsprinzip"/>
          <p:cNvSpPr txBox="1"/>
          <p:nvPr/>
        </p:nvSpPr>
        <p:spPr>
          <a:xfrm>
            <a:off x="986000" y="11153016"/>
            <a:ext cx="5991400" cy="85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Superpositionsprinzip</a:t>
            </a:r>
          </a:p>
        </p:txBody>
      </p:sp>
      <p:sp>
        <p:nvSpPr>
          <p:cNvPr id="192" name="Mögliche Frequenzen:"/>
          <p:cNvSpPr txBox="1"/>
          <p:nvPr/>
        </p:nvSpPr>
        <p:spPr>
          <a:xfrm>
            <a:off x="986000" y="9368237"/>
            <a:ext cx="9219479" cy="1079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Mögliche Frequenzen:</a:t>
            </a:r>
          </a:p>
        </p:txBody>
      </p:sp>
      <p:sp>
        <p:nvSpPr>
          <p:cNvPr id="193" name="Höhe einer Note                    Schwingungsfrequenz"/>
          <p:cNvSpPr txBox="1"/>
          <p:nvPr/>
        </p:nvSpPr>
        <p:spPr>
          <a:xfrm>
            <a:off x="5926035" y="5419681"/>
            <a:ext cx="12531930" cy="1079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Höhe einer Note                    Schwingungsfrequenz</a:t>
            </a:r>
          </a:p>
        </p:txBody>
      </p:sp>
      <p:sp>
        <p:nvSpPr>
          <p:cNvPr id="194" name="Rectangle"/>
          <p:cNvSpPr txBox="1"/>
          <p:nvPr/>
        </p:nvSpPr>
        <p:spPr>
          <a:xfrm>
            <a:off x="1487312" y="109619"/>
            <a:ext cx="12416569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lnSpc>
                <a:spcPct val="150000"/>
              </a:lnSpc>
              <a:defRPr spc="-100" sz="5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1   Erste Erscheinung — Musiktheorie"/>
          <p:cNvSpPr txBox="1"/>
          <p:nvPr/>
        </p:nvSpPr>
        <p:spPr>
          <a:xfrm>
            <a:off x="397452" y="-2688525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   Erste Erscheinung — Musiktheorie</a:t>
            </a:r>
          </a:p>
        </p:txBody>
      </p:sp>
      <p:sp>
        <p:nvSpPr>
          <p:cNvPr id="197" name="Schwingungen einer Saite, am Rand festgehalten (Cello)"/>
          <p:cNvSpPr txBox="1"/>
          <p:nvPr/>
        </p:nvSpPr>
        <p:spPr>
          <a:xfrm>
            <a:off x="4766992" y="-1739072"/>
            <a:ext cx="2112152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Schwingungen einer Saite, am Rand festgehalten (Cello)</a:t>
            </a:r>
          </a:p>
        </p:txBody>
      </p:sp>
      <p:sp>
        <p:nvSpPr>
          <p:cNvPr id="198" name="Line"/>
          <p:cNvSpPr/>
          <p:nvPr/>
        </p:nvSpPr>
        <p:spPr>
          <a:xfrm>
            <a:off x="7553656" y="4413459"/>
            <a:ext cx="9395339" cy="1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9" name="Line"/>
          <p:cNvSpPr/>
          <p:nvPr/>
        </p:nvSpPr>
        <p:spPr>
          <a:xfrm>
            <a:off x="10690907" y="6138683"/>
            <a:ext cx="12700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4968" y="9870349"/>
            <a:ext cx="29591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Line"/>
          <p:cNvSpPr/>
          <p:nvPr/>
        </p:nvSpPr>
        <p:spPr>
          <a:xfrm flipV="1">
            <a:off x="7532002" y="3753408"/>
            <a:ext cx="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2" name="Line"/>
          <p:cNvSpPr/>
          <p:nvPr/>
        </p:nvSpPr>
        <p:spPr>
          <a:xfrm flipV="1">
            <a:off x="16972660" y="3732197"/>
            <a:ext cx="1" cy="12700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3" name="Circle"/>
          <p:cNvSpPr/>
          <p:nvPr/>
        </p:nvSpPr>
        <p:spPr>
          <a:xfrm>
            <a:off x="7374942" y="4257168"/>
            <a:ext cx="314119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Circle"/>
          <p:cNvSpPr/>
          <p:nvPr/>
        </p:nvSpPr>
        <p:spPr>
          <a:xfrm>
            <a:off x="16815601" y="4256400"/>
            <a:ext cx="314119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Line"/>
          <p:cNvSpPr/>
          <p:nvPr/>
        </p:nvSpPr>
        <p:spPr>
          <a:xfrm>
            <a:off x="7539831" y="3890860"/>
            <a:ext cx="9436803" cy="799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03" fill="norm" stroke="1" extrusionOk="0">
                <a:moveTo>
                  <a:pt x="0" y="13654"/>
                </a:moveTo>
                <a:cubicBezTo>
                  <a:pt x="493" y="3620"/>
                  <a:pt x="1562" y="-1748"/>
                  <a:pt x="2616" y="513"/>
                </a:cubicBezTo>
                <a:cubicBezTo>
                  <a:pt x="3615" y="2656"/>
                  <a:pt x="4337" y="11309"/>
                  <a:pt x="5261" y="15671"/>
                </a:cubicBezTo>
                <a:cubicBezTo>
                  <a:pt x="6109" y="19672"/>
                  <a:pt x="7061" y="19852"/>
                  <a:pt x="7978" y="18292"/>
                </a:cubicBezTo>
                <a:cubicBezTo>
                  <a:pt x="9414" y="15848"/>
                  <a:pt x="10798" y="9241"/>
                  <a:pt x="12254" y="10544"/>
                </a:cubicBezTo>
                <a:cubicBezTo>
                  <a:pt x="13181" y="11373"/>
                  <a:pt x="14071" y="15433"/>
                  <a:pt x="15002" y="14782"/>
                </a:cubicBezTo>
                <a:cubicBezTo>
                  <a:pt x="15723" y="14277"/>
                  <a:pt x="16389" y="10986"/>
                  <a:pt x="17079" y="8763"/>
                </a:cubicBezTo>
                <a:cubicBezTo>
                  <a:pt x="17960" y="5919"/>
                  <a:pt x="18889" y="4814"/>
                  <a:pt x="19801" y="6236"/>
                </a:cubicBezTo>
                <a:cubicBezTo>
                  <a:pt x="20433" y="7221"/>
                  <a:pt x="21043" y="9404"/>
                  <a:pt x="21600" y="12680"/>
                </a:cubicBezTo>
              </a:path>
            </a:pathLst>
          </a:cu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Beobachtungen"/>
          <p:cNvSpPr txBox="1"/>
          <p:nvPr/>
        </p:nvSpPr>
        <p:spPr>
          <a:xfrm>
            <a:off x="986000" y="8175889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Beobachtungen</a:t>
            </a:r>
          </a:p>
        </p:txBody>
      </p:sp>
      <p:pic>
        <p:nvPicPr>
          <p:cNvPr id="207" name="spectrum D string - H 3-4.mp3" descr="spectrum D string - H 3-4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798800" y="93218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Cello Hörspiel"/>
          <p:cNvSpPr txBox="1"/>
          <p:nvPr/>
        </p:nvSpPr>
        <p:spPr>
          <a:xfrm>
            <a:off x="15043760" y="7947289"/>
            <a:ext cx="5991400" cy="85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Cello Hörspiel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15" fill="hold"/>
                                        <p:tgtEl>
                                          <p:spTgt spid="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eien                und               Lösungen, ist"/>
          <p:cNvSpPr txBox="1"/>
          <p:nvPr/>
        </p:nvSpPr>
        <p:spPr>
          <a:xfrm>
            <a:off x="2384402" y="9738438"/>
            <a:ext cx="9827178" cy="139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Seien                und               Lösungen, ist</a:t>
            </a:r>
          </a:p>
        </p:txBody>
      </p:sp>
      <p:sp>
        <p:nvSpPr>
          <p:cNvPr id="211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2" name="1   Erste Erscheinung — Musiktheorie"/>
          <p:cNvSpPr txBox="1"/>
          <p:nvPr/>
        </p:nvSpPr>
        <p:spPr>
          <a:xfrm>
            <a:off x="397452" y="-2688525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   Erste Erscheinung — Musiktheorie</a:t>
            </a:r>
          </a:p>
        </p:txBody>
      </p:sp>
      <p:sp>
        <p:nvSpPr>
          <p:cNvPr id="213" name="Line"/>
          <p:cNvSpPr/>
          <p:nvPr/>
        </p:nvSpPr>
        <p:spPr>
          <a:xfrm>
            <a:off x="7319645" y="3079312"/>
            <a:ext cx="9395338" cy="1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 flipV="1">
            <a:off x="7297990" y="2419262"/>
            <a:ext cx="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5" name="Line"/>
          <p:cNvSpPr/>
          <p:nvPr/>
        </p:nvSpPr>
        <p:spPr>
          <a:xfrm flipV="1">
            <a:off x="16738648" y="2398050"/>
            <a:ext cx="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6" name="Circle"/>
          <p:cNvSpPr/>
          <p:nvPr/>
        </p:nvSpPr>
        <p:spPr>
          <a:xfrm>
            <a:off x="7140931" y="2923021"/>
            <a:ext cx="314119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7" name="Circle"/>
          <p:cNvSpPr/>
          <p:nvPr/>
        </p:nvSpPr>
        <p:spPr>
          <a:xfrm>
            <a:off x="16581589" y="2922253"/>
            <a:ext cx="314119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8" name="Line"/>
          <p:cNvSpPr/>
          <p:nvPr/>
        </p:nvSpPr>
        <p:spPr>
          <a:xfrm>
            <a:off x="7305819" y="2327332"/>
            <a:ext cx="9436804" cy="102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03" fill="norm" stroke="1" extrusionOk="0">
                <a:moveTo>
                  <a:pt x="0" y="13654"/>
                </a:moveTo>
                <a:cubicBezTo>
                  <a:pt x="493" y="3620"/>
                  <a:pt x="1562" y="-1748"/>
                  <a:pt x="2616" y="513"/>
                </a:cubicBezTo>
                <a:cubicBezTo>
                  <a:pt x="3615" y="2656"/>
                  <a:pt x="4337" y="11309"/>
                  <a:pt x="5261" y="15671"/>
                </a:cubicBezTo>
                <a:cubicBezTo>
                  <a:pt x="6109" y="19672"/>
                  <a:pt x="7061" y="19852"/>
                  <a:pt x="7978" y="18292"/>
                </a:cubicBezTo>
                <a:cubicBezTo>
                  <a:pt x="9414" y="15848"/>
                  <a:pt x="10798" y="9241"/>
                  <a:pt x="12254" y="10544"/>
                </a:cubicBezTo>
                <a:cubicBezTo>
                  <a:pt x="13181" y="11373"/>
                  <a:pt x="14071" y="15433"/>
                  <a:pt x="15002" y="14782"/>
                </a:cubicBezTo>
                <a:cubicBezTo>
                  <a:pt x="15723" y="14277"/>
                  <a:pt x="16389" y="10986"/>
                  <a:pt x="17079" y="8763"/>
                </a:cubicBezTo>
                <a:cubicBezTo>
                  <a:pt x="17960" y="5919"/>
                  <a:pt x="18889" y="4814"/>
                  <a:pt x="19801" y="6236"/>
                </a:cubicBezTo>
                <a:cubicBezTo>
                  <a:pt x="20433" y="7221"/>
                  <a:pt x="21043" y="9404"/>
                  <a:pt x="21600" y="12680"/>
                </a:cubicBezTo>
              </a:path>
            </a:pathLst>
          </a:cu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9" name="Modellierung: d’Alembertsche Gleichung (1746)"/>
          <p:cNvSpPr txBox="1"/>
          <p:nvPr/>
        </p:nvSpPr>
        <p:spPr>
          <a:xfrm>
            <a:off x="6433136" y="5170213"/>
            <a:ext cx="11636378" cy="91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16421">
              <a:lnSpc>
                <a:spcPct val="150000"/>
              </a:lnSpc>
              <a:defRPr b="1" spc="-85" sz="4275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Modellierung: d’Alembertsche Gleichung (1746)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7340" y="3906040"/>
            <a:ext cx="2413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11648" y="3906040"/>
            <a:ext cx="25400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Line"/>
          <p:cNvSpPr/>
          <p:nvPr/>
        </p:nvSpPr>
        <p:spPr>
          <a:xfrm flipV="1">
            <a:off x="8298630" y="2337853"/>
            <a:ext cx="1" cy="766489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8817" y="1697157"/>
            <a:ext cx="13716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90679" y="3437944"/>
            <a:ext cx="2667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20213" y="7668075"/>
            <a:ext cx="4394201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Erklärt die Schwingungsfrequenzen"/>
          <p:cNvSpPr txBox="1"/>
          <p:nvPr/>
        </p:nvSpPr>
        <p:spPr>
          <a:xfrm>
            <a:off x="1571029" y="11249560"/>
            <a:ext cx="9827178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Erklärt die Schwingungsfrequenzen 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60829" y="12067688"/>
            <a:ext cx="29591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Genügt dem Superpositionsprinzip:"/>
          <p:cNvSpPr txBox="1"/>
          <p:nvPr/>
        </p:nvSpPr>
        <p:spPr>
          <a:xfrm>
            <a:off x="1571029" y="8863130"/>
            <a:ext cx="9827178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Genügt dem Superpositionsprinzip: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81906" y="10524983"/>
            <a:ext cx="15621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45635" y="10512283"/>
            <a:ext cx="15621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326666" y="10524983"/>
            <a:ext cx="4457701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auch eine Lösung"/>
          <p:cNvSpPr txBox="1"/>
          <p:nvPr/>
        </p:nvSpPr>
        <p:spPr>
          <a:xfrm>
            <a:off x="17029988" y="9738438"/>
            <a:ext cx="9827178" cy="139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auch eine Lösung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02750" y="6558087"/>
            <a:ext cx="5778500" cy="596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(hier:              )"/>
          <p:cNvSpPr txBox="1"/>
          <p:nvPr/>
        </p:nvSpPr>
        <p:spPr>
          <a:xfrm>
            <a:off x="14521860" y="11249560"/>
            <a:ext cx="9827178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70" sz="3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(hier:              )  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806137" y="12030823"/>
            <a:ext cx="1069385" cy="670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eispiel : Schwingungen mit Frequenz        entsprechen"/>
          <p:cNvSpPr txBox="1"/>
          <p:nvPr/>
        </p:nvSpPr>
        <p:spPr>
          <a:xfrm>
            <a:off x="1499317" y="4335776"/>
            <a:ext cx="15878936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lnSpc>
                <a:spcPct val="150000"/>
              </a:lnSpc>
              <a:defRPr spc="-79" sz="4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i="1"/>
              <a:t>Beispiel :</a:t>
            </a:r>
            <a:r>
              <a:t> Schwingungen mit Frequenz        entsprechen </a:t>
            </a:r>
          </a:p>
        </p:txBody>
      </p:sp>
      <p:sp>
        <p:nvSpPr>
          <p:cNvPr id="238" name="wobei"/>
          <p:cNvSpPr txBox="1"/>
          <p:nvPr/>
        </p:nvSpPr>
        <p:spPr>
          <a:xfrm>
            <a:off x="2706182" y="2891556"/>
            <a:ext cx="15976288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   wobei </a:t>
            </a:r>
          </a:p>
        </p:txBody>
      </p:sp>
      <p:sp>
        <p:nvSpPr>
          <p:cNvPr id="239" name="eine beliebige ungerade 2L-periodische Funktion ist"/>
          <p:cNvSpPr txBox="1"/>
          <p:nvPr/>
        </p:nvSpPr>
        <p:spPr>
          <a:xfrm>
            <a:off x="5256908" y="2891556"/>
            <a:ext cx="15976288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eine beliebige ungerade 2L-periodische Funktion ist</a:t>
            </a:r>
          </a:p>
        </p:txBody>
      </p:sp>
      <p:sp>
        <p:nvSpPr>
          <p:cNvPr id="240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1" name="1   Erste Erscheinung — Musik vor allem"/>
          <p:cNvSpPr txBox="1"/>
          <p:nvPr/>
        </p:nvSpPr>
        <p:spPr>
          <a:xfrm>
            <a:off x="397452" y="-2688525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   Erste Erscheinung — Musik vor allem</a:t>
            </a:r>
          </a:p>
        </p:txBody>
      </p:sp>
      <p:sp>
        <p:nvSpPr>
          <p:cNvPr id="242" name="1746     Alle Lösungen sind der Form"/>
          <p:cNvSpPr txBox="1"/>
          <p:nvPr/>
        </p:nvSpPr>
        <p:spPr>
          <a:xfrm>
            <a:off x="1313616" y="1983191"/>
            <a:ext cx="15976288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b="1"/>
              <a:t>1746</a:t>
            </a:r>
            <a:r>
              <a:t>     Alle Lösungen sind der Form </a:t>
            </a:r>
          </a:p>
        </p:txBody>
      </p:sp>
      <p:sp>
        <p:nvSpPr>
          <p:cNvPr id="243" name="1822"/>
          <p:cNvSpPr txBox="1"/>
          <p:nvPr/>
        </p:nvSpPr>
        <p:spPr>
          <a:xfrm>
            <a:off x="1313616" y="6688361"/>
            <a:ext cx="1929198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1822</a:t>
            </a:r>
          </a:p>
        </p:txBody>
      </p:sp>
      <p:sp>
        <p:nvSpPr>
          <p:cNvPr id="244" name="hat Fourier vorgeschlagen:"/>
          <p:cNvSpPr txBox="1"/>
          <p:nvPr/>
        </p:nvSpPr>
        <p:spPr>
          <a:xfrm>
            <a:off x="3209901" y="6526772"/>
            <a:ext cx="17964198" cy="15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hat Fourier vorgeschlagen:</a:t>
            </a:r>
          </a:p>
        </p:txBody>
      </p:sp>
      <p:sp>
        <p:nvSpPr>
          <p:cNvPr id="245" name="Alle “netten” ungeraden 2L-periodischen Funktionen lassen sich als"/>
          <p:cNvSpPr txBox="1"/>
          <p:nvPr/>
        </p:nvSpPr>
        <p:spPr>
          <a:xfrm>
            <a:off x="1595222" y="7736544"/>
            <a:ext cx="20604597" cy="179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Alle “netten” ungeraden 2L-periodischen Funktionen lassen sich als</a:t>
            </a:r>
          </a:p>
        </p:txBody>
      </p:sp>
      <p:sp>
        <p:nvSpPr>
          <p:cNvPr id="246" name="darstellen"/>
          <p:cNvSpPr txBox="1"/>
          <p:nvPr/>
        </p:nvSpPr>
        <p:spPr>
          <a:xfrm>
            <a:off x="18420650" y="9027470"/>
            <a:ext cx="17964198" cy="15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darstellen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9036" y="2770853"/>
            <a:ext cx="67183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1245" y="3700794"/>
            <a:ext cx="3556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31228" y="5082825"/>
            <a:ext cx="4106497" cy="647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44242" y="5205214"/>
            <a:ext cx="532904" cy="34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21971" y="9945488"/>
            <a:ext cx="96139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(unendlich viele Noten)"/>
          <p:cNvSpPr txBox="1"/>
          <p:nvPr/>
        </p:nvSpPr>
        <p:spPr>
          <a:xfrm>
            <a:off x="12112333" y="8789682"/>
            <a:ext cx="20604598" cy="1798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(unendlich viele Noten)</a:t>
            </a:r>
          </a:p>
        </p:txBody>
      </p:sp>
      <p:sp>
        <p:nvSpPr>
          <p:cNvPr id="253" name="Sinn und Gültigkeit wurde nur in 1. Hälfte des 20. Jhs. zufriedestellend verstanden"/>
          <p:cNvSpPr txBox="1"/>
          <p:nvPr/>
        </p:nvSpPr>
        <p:spPr>
          <a:xfrm>
            <a:off x="2793885" y="10672387"/>
            <a:ext cx="17964198" cy="15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65188">
              <a:lnSpc>
                <a:spcPct val="150000"/>
              </a:lnSpc>
              <a:defRPr i="1" spc="-87" sz="4365">
                <a:solidFill>
                  <a:schemeClr val="accent4">
                    <a:hueOff val="-1247790"/>
                    <a:lumOff val="-12326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Sinn und Gültigkeit wurde nur in 1. Hälfte des 20. Jhs. zufriedestellend verstanden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6" name="Was kann man von der Mathematik erwarten?"/>
          <p:cNvSpPr txBox="1"/>
          <p:nvPr/>
        </p:nvSpPr>
        <p:spPr>
          <a:xfrm>
            <a:off x="397452" y="-2688525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Was kann man von der Mathematik erwarten?</a:t>
            </a:r>
          </a:p>
        </p:txBody>
      </p:sp>
      <p:sp>
        <p:nvSpPr>
          <p:cNvPr id="257" name="1.  Modellierungen (Physik) liefern Gleichungen für eine Funktion"/>
          <p:cNvSpPr txBox="1"/>
          <p:nvPr/>
        </p:nvSpPr>
        <p:spPr>
          <a:xfrm>
            <a:off x="1383820" y="1725779"/>
            <a:ext cx="16970380" cy="139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1.  Modellierungen (Physik) liefern Gleichungen für eine Funktion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03815" y="2488562"/>
            <a:ext cx="15748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die relevante Größen als Funktion der Position p und Zeit t beschreibt"/>
          <p:cNvSpPr txBox="1"/>
          <p:nvPr/>
        </p:nvSpPr>
        <p:spPr>
          <a:xfrm>
            <a:off x="1664633" y="2727580"/>
            <a:ext cx="18060001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die relevante Größen als Funktion der Position p und Zeit t beschreibt</a:t>
            </a:r>
          </a:p>
        </p:txBody>
      </p:sp>
      <p:sp>
        <p:nvSpPr>
          <p:cNvPr id="260" name="2.  Die Mathematik sucht nach einer passenden Rahmen, in dem"/>
          <p:cNvSpPr txBox="1"/>
          <p:nvPr/>
        </p:nvSpPr>
        <p:spPr>
          <a:xfrm>
            <a:off x="1524226" y="4239696"/>
            <a:ext cx="16970381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2.  Die Mathematik sucht nach einer passenden Rahmen, in dem</a:t>
            </a:r>
          </a:p>
        </p:txBody>
      </p:sp>
      <p:sp>
        <p:nvSpPr>
          <p:cNvPr id="261" name="- die Gleichung einen genauen Sinn hat"/>
          <p:cNvSpPr txBox="1"/>
          <p:nvPr/>
        </p:nvSpPr>
        <p:spPr>
          <a:xfrm>
            <a:off x="2353261" y="5494399"/>
            <a:ext cx="16970381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die Gleichung einen genauen Sinn hat</a:t>
            </a:r>
          </a:p>
        </p:txBody>
      </p:sp>
      <p:sp>
        <p:nvSpPr>
          <p:cNvPr id="262" name="- die einfachsten Beobachtungen/Erwartungen erfüllt werden"/>
          <p:cNvSpPr txBox="1"/>
          <p:nvPr/>
        </p:nvSpPr>
        <p:spPr>
          <a:xfrm>
            <a:off x="2353261" y="6753614"/>
            <a:ext cx="16970381" cy="139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die einfachsten Beobachtungen/Erwartungen erfüllt werden</a:t>
            </a:r>
          </a:p>
        </p:txBody>
      </p:sp>
      <p:sp>
        <p:nvSpPr>
          <p:cNvPr id="263" name="3. Wir möchten dann"/>
          <p:cNvSpPr txBox="1"/>
          <p:nvPr/>
        </p:nvSpPr>
        <p:spPr>
          <a:xfrm>
            <a:off x="1524226" y="8003869"/>
            <a:ext cx="16970381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3. Wir möchten dann</a:t>
            </a:r>
          </a:p>
        </p:txBody>
      </p:sp>
      <p:sp>
        <p:nvSpPr>
          <p:cNvPr id="264" name="- die Existenz (!) von Lösungen zeigen"/>
          <p:cNvSpPr txBox="1"/>
          <p:nvPr/>
        </p:nvSpPr>
        <p:spPr>
          <a:xfrm>
            <a:off x="1664633" y="9263020"/>
            <a:ext cx="16970381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die Existenz (!) von Lösungen zeigen</a:t>
            </a:r>
          </a:p>
        </p:txBody>
      </p:sp>
      <p:sp>
        <p:nvSpPr>
          <p:cNvPr id="265" name="- alle Lösungen (oder mindestens ihre Eigenschaften) bestimmen"/>
          <p:cNvSpPr txBox="1"/>
          <p:nvPr/>
        </p:nvSpPr>
        <p:spPr>
          <a:xfrm>
            <a:off x="1664633" y="10279264"/>
            <a:ext cx="16970381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 alle Lösungen (oder mindestens ihre Eigenschaften) bestimmen</a:t>
            </a:r>
          </a:p>
        </p:txBody>
      </p:sp>
      <p:sp>
        <p:nvSpPr>
          <p:cNvPr id="266" name="sodass wir prognosefähig werden !"/>
          <p:cNvSpPr txBox="1"/>
          <p:nvPr/>
        </p:nvSpPr>
        <p:spPr>
          <a:xfrm>
            <a:off x="1908639" y="11460299"/>
            <a:ext cx="16970381" cy="139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chemeClr val="accent4">
                    <a:hueOff val="-1247790"/>
                    <a:lumOff val="-12326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sodass wir prognosefähig werden !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8193" y="10976200"/>
            <a:ext cx="537158" cy="681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74963" y="9817930"/>
            <a:ext cx="447417" cy="681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Line"/>
          <p:cNvSpPr/>
          <p:nvPr/>
        </p:nvSpPr>
        <p:spPr>
          <a:xfrm>
            <a:off x="14217035" y="4937127"/>
            <a:ext cx="1521063" cy="1250621"/>
          </a:xfrm>
          <a:prstGeom prst="line">
            <a:avLst/>
          </a:pr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1" name="Oval"/>
          <p:cNvSpPr/>
          <p:nvPr/>
        </p:nvSpPr>
        <p:spPr>
          <a:xfrm>
            <a:off x="4295680" y="4859126"/>
            <a:ext cx="1886018" cy="1787295"/>
          </a:xfrm>
          <a:prstGeom prst="ellipse">
            <a:avLst/>
          </a:prstGeom>
          <a:gradFill>
            <a:gsLst>
              <a:gs pos="0">
                <a:srgbClr val="FCF877"/>
              </a:gs>
              <a:gs pos="100000">
                <a:srgbClr val="F3F7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EC9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2" name="Wenn      sehr klein ist :"/>
          <p:cNvSpPr txBox="1"/>
          <p:nvPr/>
        </p:nvSpPr>
        <p:spPr>
          <a:xfrm>
            <a:off x="2273149" y="9906828"/>
            <a:ext cx="5726282" cy="15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Wenn      sehr klein ist :</a:t>
            </a:r>
          </a:p>
        </p:txBody>
      </p:sp>
      <p:sp>
        <p:nvSpPr>
          <p:cNvPr id="273" name="Bedeutung von"/>
          <p:cNvSpPr txBox="1"/>
          <p:nvPr/>
        </p:nvSpPr>
        <p:spPr>
          <a:xfrm>
            <a:off x="1267606" y="1284914"/>
            <a:ext cx="17964197" cy="15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b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Bedeutung von         </a:t>
            </a:r>
          </a:p>
        </p:txBody>
      </p:sp>
      <p:sp>
        <p:nvSpPr>
          <p:cNvPr id="274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5" name="2   Infinitesimale Variationen von Funktion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   Infinitesimale Variationen von Funktionen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4241" y="2213822"/>
            <a:ext cx="9525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Line"/>
          <p:cNvSpPr/>
          <p:nvPr/>
        </p:nvSpPr>
        <p:spPr>
          <a:xfrm flipV="1">
            <a:off x="2968777" y="4542184"/>
            <a:ext cx="1" cy="393971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2308" y="3818409"/>
            <a:ext cx="10541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Line"/>
          <p:cNvSpPr/>
          <p:nvPr/>
        </p:nvSpPr>
        <p:spPr>
          <a:xfrm>
            <a:off x="2955370" y="8481192"/>
            <a:ext cx="64693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86289" y="8652642"/>
            <a:ext cx="304801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Line"/>
          <p:cNvSpPr/>
          <p:nvPr/>
        </p:nvSpPr>
        <p:spPr>
          <a:xfrm flipV="1">
            <a:off x="5238689" y="5507856"/>
            <a:ext cx="1" cy="297158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2" name="Line"/>
          <p:cNvSpPr/>
          <p:nvPr/>
        </p:nvSpPr>
        <p:spPr>
          <a:xfrm flipV="1">
            <a:off x="5599700" y="6278018"/>
            <a:ext cx="1" cy="2201427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5075" y="10947741"/>
            <a:ext cx="292101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Line"/>
          <p:cNvSpPr/>
          <p:nvPr/>
        </p:nvSpPr>
        <p:spPr>
          <a:xfrm flipV="1">
            <a:off x="5220728" y="7952313"/>
            <a:ext cx="44751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64489" y="10376241"/>
            <a:ext cx="8293101" cy="12065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Line"/>
          <p:cNvSpPr/>
          <p:nvPr/>
        </p:nvSpPr>
        <p:spPr>
          <a:xfrm>
            <a:off x="2827443" y="6372743"/>
            <a:ext cx="2813250" cy="1"/>
          </a:xfrm>
          <a:prstGeom prst="line">
            <a:avLst/>
          </a:prstGeom>
          <a:ln w="25400" cap="rnd">
            <a:solidFill>
              <a:schemeClr val="accent1">
                <a:lumOff val="-13575"/>
              </a:scheme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7" name="Line"/>
          <p:cNvSpPr/>
          <p:nvPr/>
        </p:nvSpPr>
        <p:spPr>
          <a:xfrm>
            <a:off x="2968238" y="5512031"/>
            <a:ext cx="2331432" cy="1"/>
          </a:xfrm>
          <a:prstGeom prst="line">
            <a:avLst/>
          </a:prstGeom>
          <a:ln w="25400" cap="rnd">
            <a:solidFill>
              <a:schemeClr val="accent1">
                <a:lumOff val="-13575"/>
              </a:scheme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98433" y="7395036"/>
            <a:ext cx="241524" cy="241525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Line"/>
          <p:cNvSpPr/>
          <p:nvPr/>
        </p:nvSpPr>
        <p:spPr>
          <a:xfrm flipV="1">
            <a:off x="3229358" y="5494070"/>
            <a:ext cx="1" cy="894748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52830" y="5001357"/>
            <a:ext cx="3031894" cy="33510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Circle"/>
          <p:cNvSpPr/>
          <p:nvPr/>
        </p:nvSpPr>
        <p:spPr>
          <a:xfrm>
            <a:off x="5177728" y="5450831"/>
            <a:ext cx="121921" cy="1224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2" name="Line"/>
          <p:cNvSpPr/>
          <p:nvPr/>
        </p:nvSpPr>
        <p:spPr>
          <a:xfrm>
            <a:off x="3448318" y="5426970"/>
            <a:ext cx="5678379" cy="1751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7" fill="norm" stroke="1" extrusionOk="0">
                <a:moveTo>
                  <a:pt x="0" y="21357"/>
                </a:moveTo>
                <a:cubicBezTo>
                  <a:pt x="303" y="15273"/>
                  <a:pt x="1180" y="9632"/>
                  <a:pt x="2512" y="5191"/>
                </a:cubicBezTo>
                <a:cubicBezTo>
                  <a:pt x="3124" y="3150"/>
                  <a:pt x="3834" y="1379"/>
                  <a:pt x="4674" y="504"/>
                </a:cubicBezTo>
                <a:cubicBezTo>
                  <a:pt x="5267" y="-113"/>
                  <a:pt x="5912" y="-243"/>
                  <a:pt x="6482" y="563"/>
                </a:cubicBezTo>
                <a:cubicBezTo>
                  <a:pt x="7295" y="1714"/>
                  <a:pt x="7736" y="4373"/>
                  <a:pt x="8076" y="7014"/>
                </a:cubicBezTo>
                <a:cubicBezTo>
                  <a:pt x="8543" y="10637"/>
                  <a:pt x="8918" y="14520"/>
                  <a:pt x="9815" y="17204"/>
                </a:cubicBezTo>
                <a:cubicBezTo>
                  <a:pt x="10369" y="18863"/>
                  <a:pt x="11114" y="19894"/>
                  <a:pt x="11825" y="19157"/>
                </a:cubicBezTo>
                <a:cubicBezTo>
                  <a:pt x="12562" y="18394"/>
                  <a:pt x="12961" y="15949"/>
                  <a:pt x="13618" y="14683"/>
                </a:cubicBezTo>
                <a:cubicBezTo>
                  <a:pt x="14175" y="13611"/>
                  <a:pt x="14874" y="13485"/>
                  <a:pt x="15397" y="14683"/>
                </a:cubicBezTo>
                <a:cubicBezTo>
                  <a:pt x="15881" y="15793"/>
                  <a:pt x="16080" y="17847"/>
                  <a:pt x="16594" y="18827"/>
                </a:cubicBezTo>
                <a:cubicBezTo>
                  <a:pt x="17759" y="21050"/>
                  <a:pt x="19006" y="17214"/>
                  <a:pt x="19735" y="12661"/>
                </a:cubicBezTo>
                <a:cubicBezTo>
                  <a:pt x="20369" y="8700"/>
                  <a:pt x="20990" y="4719"/>
                  <a:pt x="21600" y="718"/>
                </a:cubicBezTo>
              </a:path>
            </a:pathLst>
          </a:cu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</p:txBody>
      </p:sp>
      <p:sp>
        <p:nvSpPr>
          <p:cNvPr id="293" name="Line"/>
          <p:cNvSpPr/>
          <p:nvPr/>
        </p:nvSpPr>
        <p:spPr>
          <a:xfrm flipV="1">
            <a:off x="12666848" y="4584748"/>
            <a:ext cx="1" cy="393971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00379" y="3860974"/>
            <a:ext cx="10541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Line"/>
          <p:cNvSpPr/>
          <p:nvPr/>
        </p:nvSpPr>
        <p:spPr>
          <a:xfrm>
            <a:off x="12653441" y="8523757"/>
            <a:ext cx="64693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84359" y="8695207"/>
            <a:ext cx="304801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Line"/>
          <p:cNvSpPr/>
          <p:nvPr/>
        </p:nvSpPr>
        <p:spPr>
          <a:xfrm flipV="1">
            <a:off x="14936760" y="5550421"/>
            <a:ext cx="1" cy="297158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8" name="Line"/>
          <p:cNvSpPr/>
          <p:nvPr/>
        </p:nvSpPr>
        <p:spPr>
          <a:xfrm flipV="1">
            <a:off x="15014464" y="5550421"/>
            <a:ext cx="1" cy="2971589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9" name="Line"/>
          <p:cNvSpPr/>
          <p:nvPr/>
        </p:nvSpPr>
        <p:spPr>
          <a:xfrm>
            <a:off x="14918799" y="7994877"/>
            <a:ext cx="19133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0" name="Line"/>
          <p:cNvSpPr/>
          <p:nvPr/>
        </p:nvSpPr>
        <p:spPr>
          <a:xfrm>
            <a:off x="12623848" y="5635935"/>
            <a:ext cx="2416353" cy="1"/>
          </a:xfrm>
          <a:prstGeom prst="line">
            <a:avLst/>
          </a:prstGeom>
          <a:ln w="25400" cap="rnd">
            <a:solidFill>
              <a:schemeClr val="accent1">
                <a:lumOff val="-13575"/>
              </a:scheme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1" name="Line"/>
          <p:cNvSpPr/>
          <p:nvPr/>
        </p:nvSpPr>
        <p:spPr>
          <a:xfrm>
            <a:off x="12666309" y="5554595"/>
            <a:ext cx="2331432" cy="1"/>
          </a:xfrm>
          <a:prstGeom prst="line">
            <a:avLst/>
          </a:prstGeom>
          <a:ln w="25400" cap="rnd">
            <a:solidFill>
              <a:schemeClr val="accent1">
                <a:lumOff val="-13575"/>
              </a:scheme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882204" y="7455129"/>
            <a:ext cx="241524" cy="241524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Circle"/>
          <p:cNvSpPr/>
          <p:nvPr/>
        </p:nvSpPr>
        <p:spPr>
          <a:xfrm>
            <a:off x="14875800" y="5493395"/>
            <a:ext cx="121921" cy="1224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4" name="Line"/>
          <p:cNvSpPr/>
          <p:nvPr/>
        </p:nvSpPr>
        <p:spPr>
          <a:xfrm>
            <a:off x="13146389" y="5469535"/>
            <a:ext cx="5678379" cy="1751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7" fill="norm" stroke="1" extrusionOk="0">
                <a:moveTo>
                  <a:pt x="0" y="21357"/>
                </a:moveTo>
                <a:cubicBezTo>
                  <a:pt x="303" y="15273"/>
                  <a:pt x="1180" y="9632"/>
                  <a:pt x="2512" y="5191"/>
                </a:cubicBezTo>
                <a:cubicBezTo>
                  <a:pt x="3124" y="3150"/>
                  <a:pt x="3834" y="1379"/>
                  <a:pt x="4674" y="504"/>
                </a:cubicBezTo>
                <a:cubicBezTo>
                  <a:pt x="5267" y="-113"/>
                  <a:pt x="5912" y="-243"/>
                  <a:pt x="6482" y="563"/>
                </a:cubicBezTo>
                <a:cubicBezTo>
                  <a:pt x="7295" y="1714"/>
                  <a:pt x="7736" y="4373"/>
                  <a:pt x="8076" y="7014"/>
                </a:cubicBezTo>
                <a:cubicBezTo>
                  <a:pt x="8543" y="10637"/>
                  <a:pt x="8918" y="14520"/>
                  <a:pt x="9815" y="17204"/>
                </a:cubicBezTo>
                <a:cubicBezTo>
                  <a:pt x="10369" y="18863"/>
                  <a:pt x="11114" y="19894"/>
                  <a:pt x="11825" y="19157"/>
                </a:cubicBezTo>
                <a:cubicBezTo>
                  <a:pt x="12562" y="18394"/>
                  <a:pt x="12961" y="15949"/>
                  <a:pt x="13618" y="14683"/>
                </a:cubicBezTo>
                <a:cubicBezTo>
                  <a:pt x="14175" y="13611"/>
                  <a:pt x="14874" y="13485"/>
                  <a:pt x="15397" y="14683"/>
                </a:cubicBezTo>
                <a:cubicBezTo>
                  <a:pt x="15881" y="15793"/>
                  <a:pt x="16080" y="17847"/>
                  <a:pt x="16594" y="18827"/>
                </a:cubicBezTo>
                <a:cubicBezTo>
                  <a:pt x="17759" y="21050"/>
                  <a:pt x="19006" y="17214"/>
                  <a:pt x="19735" y="12661"/>
                </a:cubicBezTo>
                <a:cubicBezTo>
                  <a:pt x="20369" y="8700"/>
                  <a:pt x="20990" y="4719"/>
                  <a:pt x="21600" y="718"/>
                </a:cubicBezTo>
              </a:path>
            </a:pathLst>
          </a:custGeom>
          <a:ln w="508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</p:txBody>
      </p:sp>
      <p:sp>
        <p:nvSpPr>
          <p:cNvPr id="305" name="Line"/>
          <p:cNvSpPr/>
          <p:nvPr/>
        </p:nvSpPr>
        <p:spPr>
          <a:xfrm flipV="1">
            <a:off x="13011040" y="5534073"/>
            <a:ext cx="1" cy="107610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247839" y="5418312"/>
            <a:ext cx="2297376" cy="35344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Gerade mit Steigung"/>
          <p:cNvSpPr txBox="1"/>
          <p:nvPr/>
        </p:nvSpPr>
        <p:spPr>
          <a:xfrm>
            <a:off x="15434591" y="2496689"/>
            <a:ext cx="5726283" cy="15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chemeClr val="accent4">
                    <a:hueOff val="-1247790"/>
                    <a:lumOff val="-12326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Gerade mit Steigung 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486061" y="4201938"/>
            <a:ext cx="2082801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"/>
          <p:cNvSpPr/>
          <p:nvPr/>
        </p:nvSpPr>
        <p:spPr>
          <a:xfrm>
            <a:off x="-49972" y="-49972"/>
            <a:ext cx="24602594" cy="12700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1" name="2   Infinitesimale Variationen von Funktionen"/>
          <p:cNvSpPr txBox="1"/>
          <p:nvPr/>
        </p:nvSpPr>
        <p:spPr>
          <a:xfrm>
            <a:off x="397452" y="-3530966"/>
            <a:ext cx="1632118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i="1" spc="-100"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   Infinitesimale Variationen von Funktionen</a:t>
            </a:r>
          </a:p>
        </p:txBody>
      </p:sp>
      <p:sp>
        <p:nvSpPr>
          <p:cNvPr id="312" name="Wenn      sehr klein ist :"/>
          <p:cNvSpPr txBox="1"/>
          <p:nvPr/>
        </p:nvSpPr>
        <p:spPr>
          <a:xfrm>
            <a:off x="681870" y="2558867"/>
            <a:ext cx="5726283" cy="156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Wenn      sehr klein ist :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3797" y="3599780"/>
            <a:ext cx="2921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3211" y="3028280"/>
            <a:ext cx="8293101" cy="120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8461" y="4655659"/>
            <a:ext cx="81026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Wenn      sehr klein ist :"/>
          <p:cNvSpPr txBox="1"/>
          <p:nvPr/>
        </p:nvSpPr>
        <p:spPr>
          <a:xfrm>
            <a:off x="681870" y="4066535"/>
            <a:ext cx="5726283" cy="156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Wenn      sehr klein ist :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8247" y="5062059"/>
            <a:ext cx="2032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“Infinitesimale Variation” von u …"/>
          <p:cNvSpPr txBox="1"/>
          <p:nvPr/>
        </p:nvSpPr>
        <p:spPr>
          <a:xfrm>
            <a:off x="15822415" y="476164"/>
            <a:ext cx="8920357" cy="219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“Infinitesimale Variation” von u …</a:t>
            </a:r>
          </a:p>
        </p:txBody>
      </p:sp>
      <p:sp>
        <p:nvSpPr>
          <p:cNvPr id="319" name="… in die horizontale Richtung"/>
          <p:cNvSpPr txBox="1"/>
          <p:nvPr/>
        </p:nvSpPr>
        <p:spPr>
          <a:xfrm>
            <a:off x="16781862" y="3146527"/>
            <a:ext cx="8920357" cy="868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… in die horizontale Richtung</a:t>
            </a:r>
          </a:p>
        </p:txBody>
      </p:sp>
      <p:sp>
        <p:nvSpPr>
          <p:cNvPr id="320" name="… in die “Zeit-Richtung”"/>
          <p:cNvSpPr txBox="1"/>
          <p:nvPr/>
        </p:nvSpPr>
        <p:spPr>
          <a:xfrm>
            <a:off x="16781862" y="4774491"/>
            <a:ext cx="8920357" cy="868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i="1"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… in die “Zeit-Richtung”</a:t>
            </a:r>
          </a:p>
        </p:txBody>
      </p:sp>
      <p:sp>
        <p:nvSpPr>
          <p:cNvPr id="321" name="Line"/>
          <p:cNvSpPr/>
          <p:nvPr/>
        </p:nvSpPr>
        <p:spPr>
          <a:xfrm>
            <a:off x="1422555" y="11056645"/>
            <a:ext cx="9395338" cy="1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2" name="Line"/>
          <p:cNvSpPr/>
          <p:nvPr/>
        </p:nvSpPr>
        <p:spPr>
          <a:xfrm flipV="1">
            <a:off x="1400900" y="10396594"/>
            <a:ext cx="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3" name="Line"/>
          <p:cNvSpPr/>
          <p:nvPr/>
        </p:nvSpPr>
        <p:spPr>
          <a:xfrm flipV="1">
            <a:off x="10841557" y="10375382"/>
            <a:ext cx="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4" name="Circle"/>
          <p:cNvSpPr/>
          <p:nvPr/>
        </p:nvSpPr>
        <p:spPr>
          <a:xfrm>
            <a:off x="1243841" y="10900354"/>
            <a:ext cx="314119" cy="31411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5" name="Circle"/>
          <p:cNvSpPr/>
          <p:nvPr/>
        </p:nvSpPr>
        <p:spPr>
          <a:xfrm>
            <a:off x="10684498" y="10899586"/>
            <a:ext cx="314119" cy="31411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6" name="Line"/>
          <p:cNvSpPr/>
          <p:nvPr/>
        </p:nvSpPr>
        <p:spPr>
          <a:xfrm>
            <a:off x="1408729" y="10304664"/>
            <a:ext cx="9436803" cy="102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03" fill="norm" stroke="1" extrusionOk="0">
                <a:moveTo>
                  <a:pt x="0" y="13654"/>
                </a:moveTo>
                <a:cubicBezTo>
                  <a:pt x="493" y="3620"/>
                  <a:pt x="1562" y="-1748"/>
                  <a:pt x="2616" y="513"/>
                </a:cubicBezTo>
                <a:cubicBezTo>
                  <a:pt x="3615" y="2656"/>
                  <a:pt x="4337" y="11309"/>
                  <a:pt x="5261" y="15671"/>
                </a:cubicBezTo>
                <a:cubicBezTo>
                  <a:pt x="6109" y="19672"/>
                  <a:pt x="7061" y="19852"/>
                  <a:pt x="7978" y="18292"/>
                </a:cubicBezTo>
                <a:cubicBezTo>
                  <a:pt x="9414" y="15848"/>
                  <a:pt x="10798" y="9241"/>
                  <a:pt x="12254" y="10544"/>
                </a:cubicBezTo>
                <a:cubicBezTo>
                  <a:pt x="13181" y="11373"/>
                  <a:pt x="14071" y="15433"/>
                  <a:pt x="15002" y="14782"/>
                </a:cubicBezTo>
                <a:cubicBezTo>
                  <a:pt x="15723" y="14277"/>
                  <a:pt x="16389" y="10986"/>
                  <a:pt x="17079" y="8763"/>
                </a:cubicBezTo>
                <a:cubicBezTo>
                  <a:pt x="17960" y="5919"/>
                  <a:pt x="18889" y="4814"/>
                  <a:pt x="19801" y="6236"/>
                </a:cubicBezTo>
                <a:cubicBezTo>
                  <a:pt x="20433" y="7221"/>
                  <a:pt x="21043" y="9404"/>
                  <a:pt x="21600" y="12680"/>
                </a:cubicBezTo>
              </a:path>
            </a:pathLst>
          </a:custGeom>
          <a:ln w="508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250" y="11883373"/>
            <a:ext cx="2413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14557" y="11883373"/>
            <a:ext cx="254001" cy="3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Line"/>
          <p:cNvSpPr/>
          <p:nvPr/>
        </p:nvSpPr>
        <p:spPr>
          <a:xfrm flipV="1">
            <a:off x="2401539" y="10315185"/>
            <a:ext cx="1" cy="766490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11727" y="9674489"/>
            <a:ext cx="13716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93589" y="11415276"/>
            <a:ext cx="2667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363007" y="10907475"/>
            <a:ext cx="20574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= Geschwindigkeit"/>
          <p:cNvSpPr txBox="1"/>
          <p:nvPr/>
        </p:nvSpPr>
        <p:spPr>
          <a:xfrm>
            <a:off x="15668601" y="9847263"/>
            <a:ext cx="6913709" cy="1714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= Geschwindigkeit</a:t>
            </a:r>
          </a:p>
        </p:txBody>
      </p:sp>
      <p:sp>
        <p:nvSpPr>
          <p:cNvPr id="334" name="an Position x, Zeit t"/>
          <p:cNvSpPr txBox="1"/>
          <p:nvPr/>
        </p:nvSpPr>
        <p:spPr>
          <a:xfrm>
            <a:off x="16136624" y="10674358"/>
            <a:ext cx="6913708" cy="1714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an Position x, Zeit t</a:t>
            </a:r>
          </a:p>
        </p:txBody>
      </p:sp>
      <p:pic>
        <p:nvPicPr>
          <p:cNvPr id="335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350307" y="8410116"/>
            <a:ext cx="20828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=  Steigung der Saite"/>
          <p:cNvSpPr txBox="1"/>
          <p:nvPr/>
        </p:nvSpPr>
        <p:spPr>
          <a:xfrm>
            <a:off x="15862163" y="7134890"/>
            <a:ext cx="7462630" cy="1963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=  Steigung der Saite</a:t>
            </a:r>
          </a:p>
        </p:txBody>
      </p:sp>
      <p:sp>
        <p:nvSpPr>
          <p:cNvPr id="337" name="an Position x, Zeit t"/>
          <p:cNvSpPr txBox="1"/>
          <p:nvPr/>
        </p:nvSpPr>
        <p:spPr>
          <a:xfrm>
            <a:off x="16397327" y="8203831"/>
            <a:ext cx="6913709" cy="1714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150000"/>
              </a:lnSpc>
              <a:defRPr spc="-90" sz="45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an Position x, Zeit t</a:t>
            </a:r>
          </a:p>
        </p:txBody>
      </p:sp>
      <p:sp>
        <p:nvSpPr>
          <p:cNvPr id="338" name="Interpretation auf der Saite:"/>
          <p:cNvSpPr txBox="1"/>
          <p:nvPr/>
        </p:nvSpPr>
        <p:spPr>
          <a:xfrm>
            <a:off x="1086271" y="7236490"/>
            <a:ext cx="6913708" cy="1714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2389572">
              <a:lnSpc>
                <a:spcPct val="150000"/>
              </a:lnSpc>
              <a:defRPr b="1" spc="-88" sz="441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Interpretation auf der Saite: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